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Lst>
  <p:notesMasterIdLst>
    <p:notesMasterId r:id="rId19"/>
  </p:notesMasterIdLst>
  <p:sldIdLst>
    <p:sldId id="313" r:id="rId3"/>
    <p:sldId id="257" r:id="rId4"/>
    <p:sldId id="314" r:id="rId5"/>
    <p:sldId id="315" r:id="rId6"/>
    <p:sldId id="302" r:id="rId7"/>
    <p:sldId id="304" r:id="rId8"/>
    <p:sldId id="310" r:id="rId9"/>
    <p:sldId id="305" r:id="rId10"/>
    <p:sldId id="303" r:id="rId11"/>
    <p:sldId id="306" r:id="rId12"/>
    <p:sldId id="307" r:id="rId13"/>
    <p:sldId id="312" r:id="rId14"/>
    <p:sldId id="308" r:id="rId15"/>
    <p:sldId id="309" r:id="rId16"/>
    <p:sldId id="317" r:id="rId17"/>
    <p:sldId id="31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69008" autoAdjust="0"/>
  </p:normalViewPr>
  <p:slideViewPr>
    <p:cSldViewPr snapToGrid="0">
      <p:cViewPr>
        <p:scale>
          <a:sx n="40" d="100"/>
          <a:sy n="40" d="100"/>
        </p:scale>
        <p:origin x="-924" y="-15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p14="http://schemas.microsoft.com/office/powerpoint/2010/main" xmlns=""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Previous negative experiences. </a:t>
            </a:r>
            <a:r>
              <a:rPr lang="en-US" dirty="0" smtClean="0"/>
              <a:t>If the person has had negative experiences with first responders and other service providers in the past, they will be unlikely to seek care again. </a:t>
            </a:r>
          </a:p>
          <a:p>
            <a:pPr lvl="0"/>
            <a:r>
              <a:rPr lang="en-US" b="1" dirty="0" smtClean="0"/>
              <a:t>Lack of awareness.</a:t>
            </a:r>
            <a:r>
              <a:rPr lang="en-US" dirty="0" smtClean="0"/>
              <a:t>  The lack of visibility for the issues regarding LGBTI sexual violence or partner abuse can result in a lack of awareness, information, education, and  resources.  </a:t>
            </a:r>
          </a:p>
          <a:p>
            <a:r>
              <a:rPr lang="en-US" b="1" dirty="0" smtClean="0"/>
              <a:t>Lack of specialized services.  </a:t>
            </a:r>
            <a:r>
              <a:rPr lang="en-US" dirty="0" smtClean="0"/>
              <a:t>In most humanitarian settings, particularly those that are low resource, emergency settings or in countries where being LGBTI is criminalized, it is unlikely that there will be specialized services.  This makes it more difficult for survivors to feel that they will be safe and supported when they access care.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extLst>
      <p:ext uri="{BB962C8B-B14F-4D97-AF65-F5344CB8AC3E}">
        <p14:creationId xmlns:p14="http://schemas.microsoft.com/office/powerpoint/2010/main" xmlns="" val="53952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a caseworker or helper your job when working with LGBTI survivors does not change.  You will still listen, convey warmth, non-judgment, empathy, and provide information and support to the person.  However, there are some specific ways that you can make your support and services more welcoming and safe for an LGBTI survivor.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Deal with your own feelings about LGBTI survivors.</a:t>
            </a:r>
            <a:r>
              <a:rPr lang="en-US" sz="1200" kern="1200" dirty="0" smtClean="0">
                <a:solidFill>
                  <a:schemeClr val="tx1"/>
                </a:solidFill>
                <a:effectLst/>
                <a:latin typeface="+mn-lt"/>
                <a:ea typeface="+mn-ea"/>
                <a:cs typeface="+mn-cs"/>
              </a:rPr>
              <a:t>   You will find it difficult to help a survivor if you have not thought about and addressed your own biases surrounding LGBTI survivors and violence perpetrated against and within LGBTI communities. If your own personal beliefs or biases are getting in the way of being non-judgmental of LGBTI survivors, you should probably not be doing direct services with survivors.  Supervisors will also need to assess this with staff.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Do not assume the survivor’s gender or sexual orientation.</a:t>
            </a:r>
            <a:r>
              <a:rPr lang="en-US" sz="1200" kern="1200" dirty="0" smtClean="0">
                <a:solidFill>
                  <a:schemeClr val="tx1"/>
                </a:solidFill>
                <a:effectLst/>
                <a:latin typeface="+mn-lt"/>
                <a:ea typeface="+mn-ea"/>
                <a:cs typeface="+mn-cs"/>
              </a:rPr>
              <a:t> LGBTI survivors may not initially (or ever) disclose their gender identity, sexual orientation, or intersex status with you.  It is easy to slip into gendered and heterosexual-specific assumptions without checking in, for example, to recommend a women’s support group to a survivor with a feminine voice but does not identify as a woman.  As much as possible, take cues from the person and if you are not sure, ask them what resources they think would be best for them.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en-US"/>
          </a:p>
        </p:txBody>
      </p:sp>
    </p:spTree>
    <p:extLst>
      <p:ext uri="{BB962C8B-B14F-4D97-AF65-F5344CB8AC3E}">
        <p14:creationId xmlns:p14="http://schemas.microsoft.com/office/powerpoint/2010/main" xmlns="" val="70815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dirty="0" smtClean="0"/>
              <a:t>Ask questions in a way that does not assume the gender of the perpetrator.</a:t>
            </a:r>
            <a:r>
              <a:rPr lang="en-US" sz="2400" dirty="0" smtClean="0"/>
              <a:t>   In general, survivors who were assaulted by a same-sex or LGBTI identified person may feel unsafe or ashamed about disclosing this. A survivor may feel like they are betraying their community in doing so. Do not assume a perpetrator’s gender until the client discloses it. Choose language that leaves the question open and does not presume that the attacker is a man. Be aware that the assault may have been a stranger or hate/bias crime by an opposite-sex person. Do not insist that the survivor disclose any details about a perpetrator that they don’t want to, including gender.  </a:t>
            </a:r>
          </a:p>
          <a:p>
            <a:endParaRPr lang="en-US" sz="2000" dirty="0" smtClean="0"/>
          </a:p>
          <a:p>
            <a:r>
              <a:rPr lang="en-US" sz="2400" b="1" dirty="0" smtClean="0"/>
              <a:t>Use language carefully.  </a:t>
            </a:r>
            <a:r>
              <a:rPr lang="en-US" sz="2400" dirty="0" smtClean="0"/>
              <a:t>Using the right words can help establish a trusting relationship; the wrong ones can make a bad situation worse by building new barriers to care. Take cues from the person. If you are unsure of which pronouns to use (for a survivor or their partner/s), you can ask the person what their preference is.   </a:t>
            </a:r>
            <a:endParaRPr lang="en-US" sz="2000" dirty="0" smtClean="0"/>
          </a:p>
          <a:p>
            <a:r>
              <a:rPr lang="en-US" sz="2400" dirty="0" smtClean="0"/>
              <a:t>Suggestions include: </a:t>
            </a:r>
            <a:endParaRPr lang="en-US" sz="2000" dirty="0" smtClean="0"/>
          </a:p>
          <a:p>
            <a:pPr lvl="1"/>
            <a:r>
              <a:rPr lang="en-US" dirty="0" smtClean="0"/>
              <a:t>Avoid assuming that people have an opposite sex partner or spouse. For example, instead of: “Do you have a boyfriend or husband?” Ask: “Are you in a relationship?” </a:t>
            </a:r>
            <a:endParaRPr lang="en-US" sz="1600" dirty="0" smtClean="0"/>
          </a:p>
          <a:p>
            <a:pPr lvl="1"/>
            <a:r>
              <a:rPr lang="en-US" dirty="0" smtClean="0"/>
              <a:t>Use the terms that people use to describe themselves and their partners.  For example, if someone calls himself “gay,” do not use the term “homosexual.” If a woman refers to her “wife,” then say “your wife” when referring to her; do not say “your friend.” </a:t>
            </a:r>
            <a:endParaRPr lang="en-US" sz="1600" dirty="0" smtClean="0"/>
          </a:p>
          <a:p>
            <a:pPr lvl="1"/>
            <a:r>
              <a:rPr lang="en-US" dirty="0" smtClean="0"/>
              <a:t>It is also important to use the right pronouns if you will be talking about the person (for example, if you are making a referral over the phone or in-person. For example, most transgender women want you to say “she” or “her” when talking about them. </a:t>
            </a:r>
          </a:p>
          <a:p>
            <a:pPr lvl="1"/>
            <a:endParaRPr lang="en-US" dirty="0" smtClean="0"/>
          </a:p>
          <a:p>
            <a:pPr marL="128016" lvl="1" indent="0">
              <a:buNone/>
            </a:pPr>
            <a:r>
              <a:rPr lang="en-US" sz="1200" b="1" dirty="0" smtClean="0"/>
              <a:t>Do not ask unnecessary questions.  </a:t>
            </a:r>
            <a:r>
              <a:rPr lang="en-US" sz="1200" dirty="0" smtClean="0"/>
              <a:t>Before asking any personal questions, first ask yourself: “Is my question necessary for the person’s care, or am I asking it for my own curiosity?” If for your own curiosity, it is not appropriate to ask. Think instead about: “What do I know? What do I need to know? How can I ask for the information I need to know in a sensitive way?” A survivor should not be educating you on LGBTI issues. </a:t>
            </a:r>
          </a:p>
          <a:p>
            <a:pPr marL="128016" lvl="1" indent="0">
              <a:buNone/>
            </a:pPr>
            <a:endParaRPr lang="en-US" sz="16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en-US"/>
          </a:p>
        </p:txBody>
      </p:sp>
    </p:spTree>
    <p:extLst>
      <p:ext uri="{BB962C8B-B14F-4D97-AF65-F5344CB8AC3E}">
        <p14:creationId xmlns:p14="http://schemas.microsoft.com/office/powerpoint/2010/main" xmlns="" val="1233315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Do not “out” the survivor to other staff, support group members, etc. </a:t>
            </a:r>
            <a:r>
              <a:rPr lang="en-US" sz="1200" kern="1200" dirty="0" smtClean="0">
                <a:solidFill>
                  <a:schemeClr val="tx1"/>
                </a:solidFill>
                <a:effectLst/>
                <a:latin typeface="+mn-lt"/>
                <a:ea typeface="+mn-ea"/>
                <a:cs typeface="+mn-cs"/>
              </a:rPr>
              <a:t>It is up to the survivor to decide when to tell others about their sexual orientation and/ or gender identity out, and to whom. Ask permission before disclosing to another staff person, which you should only need to do if it is clearly relevant for the care and support of the survivor.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Reassure the survivor that their reactions are normal</a:t>
            </a:r>
            <a:r>
              <a:rPr lang="en-US" sz="1200" kern="1200" dirty="0" smtClean="0">
                <a:solidFill>
                  <a:schemeClr val="tx1"/>
                </a:solidFill>
                <a:effectLst/>
                <a:latin typeface="+mn-lt"/>
                <a:ea typeface="+mn-ea"/>
                <a:cs typeface="+mn-cs"/>
              </a:rPr>
              <a:t>. Let them know that their responses and feelings are okay. Many survivors feel afraid and alone, wondering if they are normal. Do not react with surprise or shock when you hear that the perpetrator was of the same-sex. Instead, offer continued assurance that you will support the survivor and that you are able to hear their story.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Support the survivor.</a:t>
            </a:r>
            <a:r>
              <a:rPr lang="en-US" sz="1200" kern="1200" dirty="0" smtClean="0">
                <a:solidFill>
                  <a:schemeClr val="tx1"/>
                </a:solidFill>
                <a:effectLst/>
                <a:latin typeface="+mn-lt"/>
                <a:ea typeface="+mn-ea"/>
                <a:cs typeface="+mn-cs"/>
              </a:rPr>
              <a:t>  Just as with all GBV survivors, your support may provide the only safe haven in which this person can begin to heal. Let them take the lead; do not press for details if they seem reluctant or unwilling to disclose them. Offer support, and if the assault occurred within an intimate partner relationship, discuss a safety plan. If appropriate and available in your context, help the survivor to locate services that are designed for the LGBTI or that are LGBTI friendly. If the assault occurred in context of a hate/bias crime, help them access protection or reporting if are interested in this, but do not push them to do so.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Don’t make judgments about the story or about the survivor’s reaction. The survivor made the best decisions they could, given the circumstances of their situation. Never share what you would have done in the same situation or what your opinion is of better choices or how they “could have prevented it.” This is neither helpful nor empowering.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en-US"/>
          </a:p>
        </p:txBody>
      </p:sp>
    </p:spTree>
    <p:extLst>
      <p:ext uri="{BB962C8B-B14F-4D97-AF65-F5344CB8AC3E}">
        <p14:creationId xmlns:p14="http://schemas.microsoft.com/office/powerpoint/2010/main" xmlns="" val="696639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Safety will be a key consideration for LGBTI survivors, particularly in contexts where there are laws that criminalized homosexuality and gender non-conformity. Even in countries where identifying as LGBTI is not illegal, negative social norms may make it dangerous for the person’s status to be known in the community.   In addition to the safety assessment and planning guidance provided the GBV Case management</a:t>
            </a:r>
            <a:r>
              <a:rPr lang="en-US" sz="1200" kern="1200" baseline="0" dirty="0" smtClean="0">
                <a:solidFill>
                  <a:schemeClr val="tx1"/>
                </a:solidFill>
                <a:effectLst/>
                <a:latin typeface="+mn-lt"/>
                <a:ea typeface="+mn-ea"/>
                <a:cs typeface="+mn-cs"/>
              </a:rPr>
              <a:t> guidelines</a:t>
            </a:r>
            <a:r>
              <a:rPr lang="en-US" sz="1200" kern="1200" dirty="0" smtClean="0">
                <a:solidFill>
                  <a:schemeClr val="tx1"/>
                </a:solidFill>
                <a:effectLst/>
                <a:latin typeface="+mn-lt"/>
                <a:ea typeface="+mn-ea"/>
                <a:cs typeface="+mn-cs"/>
              </a:rPr>
              <a:t>, you will want to consider the following in your safety planning with LGBTI survivors.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In many contexts, LGBTI persons are unlikely to receive positive support from police and other protection services due to homo/bi/transphobia, and in the case of hate/bias crimes, these actors may be the perpetrators.   Be sure you have extensively explored with a survivor their current and past experiences with the police and other authorities as well as safety risks before you and the survivor include them in the safety plan.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Due to the stigma involved in identifying as LGBTI, the person may not have a support network and already be isolated.  This may make it difficult for the person to come up with people whom they can trust and can go to for safety.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People that identify as LGBTI may be at high risk for suicide, particularly if they have been ostracized from family and community and are isolated.  This does not mean you should assume that a LGBTI survivor is suicidal, but you should carefully look for warning signs and just as with any survivor take expressions of suicidal thoughts seriously.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It</a:t>
            </a:r>
            <a:r>
              <a:rPr lang="en-US" sz="1200" kern="1200" baseline="0" dirty="0" smtClean="0">
                <a:solidFill>
                  <a:schemeClr val="tx1"/>
                </a:solidFill>
                <a:effectLst/>
                <a:latin typeface="+mn-lt"/>
                <a:ea typeface="+mn-ea"/>
                <a:cs typeface="+mn-cs"/>
              </a:rPr>
              <a:t> is also important to r</a:t>
            </a:r>
            <a:r>
              <a:rPr lang="en-US" sz="1200" kern="1200" dirty="0" smtClean="0">
                <a:solidFill>
                  <a:schemeClr val="tx1"/>
                </a:solidFill>
                <a:effectLst/>
                <a:latin typeface="+mn-lt"/>
                <a:ea typeface="+mn-ea"/>
                <a:cs typeface="+mn-cs"/>
              </a:rPr>
              <a:t>emember that the integrity of women’s spaces is also important.</a:t>
            </a:r>
            <a:r>
              <a:rPr lang="en-US" sz="1200" kern="1200" baseline="0" dirty="0" smtClean="0">
                <a:solidFill>
                  <a:schemeClr val="tx1"/>
                </a:solidFill>
                <a:effectLst/>
                <a:latin typeface="+mn-lt"/>
                <a:ea typeface="+mn-ea"/>
                <a:cs typeface="+mn-cs"/>
              </a:rPr>
              <a:t> Working with transgender women may mean having a person who identifies as a woman but looks like a man to others around her coming into a woman’s center. If necessary, work with your supervisor to manage this dynamic and find a way to provide services that does not compromise the integrity of a women-only space.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en-US"/>
          </a:p>
        </p:txBody>
      </p:sp>
    </p:spTree>
    <p:extLst>
      <p:ext uri="{BB962C8B-B14F-4D97-AF65-F5344CB8AC3E}">
        <p14:creationId xmlns:p14="http://schemas.microsoft.com/office/powerpoint/2010/main" xmlns="" val="3640618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**Divide the</a:t>
            </a:r>
            <a:r>
              <a:rPr lang="en-US" b="1" baseline="0" dirty="0" smtClean="0"/>
              <a:t> group into small groups of 3 or 4.</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Distribute Handout 17A.1 which has two case studies on LGBTI survivors.  Remember </a:t>
            </a:r>
            <a:r>
              <a:rPr lang="en-US" b="1" baseline="0" dirty="0" smtClean="0"/>
              <a:t>that case studies may need to be adapted in order to be suitable to your context.   </a:t>
            </a:r>
          </a:p>
          <a:p>
            <a:endParaRPr lang="en-US" b="1" baseline="0" dirty="0" smtClean="0"/>
          </a:p>
          <a:p>
            <a:r>
              <a:rPr lang="en-US" b="1" baseline="0" dirty="0" smtClean="0"/>
              <a:t>Assign half of the small groups Case Study 1 and half of the small groups Case Study 2.  Ask them to read the case study and discuss the questions.  After 5-10 minutes bring the group back together  and ask for the groups who discussed Case Study 1 to share key points from their discussion.  Allow participants who did not do Case Study 1 to add ideas, feedback, etc.  Go through the same process for Case Study 2. **</a:t>
            </a:r>
          </a:p>
          <a:p>
            <a:endParaRPr lang="en-US" b="1"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 key messages</a:t>
            </a:r>
            <a:r>
              <a:rPr lang="en-US" b="1" baseline="0" dirty="0" smtClean="0"/>
              <a:t> from the session.**</a:t>
            </a:r>
            <a:endParaRPr lang="en-US" b="1" dirty="0" smtClean="0"/>
          </a:p>
          <a:p>
            <a:pPr eaLnBrk="1" hangingPunct="1">
              <a:spcBef>
                <a:spcPct val="0"/>
              </a:spcBef>
              <a:defRPr/>
            </a:pPr>
            <a:endParaRPr lang="en-US" dirty="0" smtClean="0"/>
          </a:p>
          <a:p>
            <a:pPr eaLnBrk="1" hangingPunct="1">
              <a:spcBef>
                <a:spcPct val="0"/>
              </a:spcBef>
              <a:defRPr/>
            </a:pPr>
            <a:r>
              <a:rPr lang="en-US" dirty="0" smtClean="0"/>
              <a:t>Thank </a:t>
            </a:r>
            <a:r>
              <a:rPr lang="en-US" dirty="0" smtClean="0"/>
              <a:t>you all for your time, attention, and participation. </a:t>
            </a:r>
            <a:r>
              <a:rPr lang="en-US" dirty="0" smtClean="0"/>
              <a:t>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16</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 Module </a:t>
            </a:r>
            <a:r>
              <a:rPr lang="en-US" sz="1200" b="1" kern="1200" dirty="0" smtClean="0">
                <a:solidFill>
                  <a:schemeClr val="tx1"/>
                </a:solidFill>
                <a:effectLst/>
                <a:latin typeface="+mn-lt"/>
                <a:ea typeface="+mn-ea"/>
                <a:cs typeface="+mn-cs"/>
              </a:rPr>
              <a:t>17A:</a:t>
            </a:r>
            <a:r>
              <a:rPr lang="en-US" sz="1200" b="1" kern="1200" baseline="0" dirty="0" smtClean="0">
                <a:solidFill>
                  <a:schemeClr val="tx1"/>
                </a:solidFill>
                <a:effectLst/>
                <a:latin typeface="+mn-lt"/>
                <a:ea typeface="+mn-ea"/>
                <a:cs typeface="+mn-cs"/>
              </a:rPr>
              <a:t> GBV Case Management with Lesbian, Gay, Bisexual, Transgender and Intersex (LGBTI) survivors</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different terms and definitions relating to LGBTI identity.  </a:t>
            </a:r>
          </a:p>
          <a:p>
            <a:pPr marL="171450" lvl="0" indent="-171450">
              <a:buFont typeface="Arial" charset="0"/>
              <a:buChar char="•"/>
            </a:pPr>
            <a:r>
              <a:rPr lang="en-US" sz="1200" kern="1200" dirty="0" smtClean="0">
                <a:solidFill>
                  <a:schemeClr val="tx1"/>
                </a:solidFill>
                <a:effectLst/>
                <a:latin typeface="+mn-lt"/>
                <a:ea typeface="+mn-ea"/>
                <a:cs typeface="+mn-cs"/>
              </a:rPr>
              <a:t>Identify different barriers to care for LBTI survivors. </a:t>
            </a:r>
          </a:p>
          <a:p>
            <a:pPr marL="171450" lvl="0" indent="-171450">
              <a:buFont typeface="Arial" charset="0"/>
              <a:buChar char="•"/>
            </a:pPr>
            <a:r>
              <a:rPr lang="en-US" sz="1200" kern="1200" dirty="0" smtClean="0">
                <a:solidFill>
                  <a:schemeClr val="tx1"/>
                </a:solidFill>
                <a:effectLst/>
                <a:latin typeface="+mn-lt"/>
                <a:ea typeface="+mn-ea"/>
                <a:cs typeface="+mn-cs"/>
              </a:rPr>
              <a:t>Provide services in a safe, understanding, and supportive manner</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b="0" kern="1200" baseline="0" dirty="0" smtClean="0">
                <a:solidFill>
                  <a:schemeClr val="tx1"/>
                </a:solidFill>
                <a:effectLst/>
                <a:latin typeface="+mn-lt"/>
                <a:ea typeface="+mn-ea"/>
                <a:cs typeface="+mn-cs"/>
              </a:rPr>
              <a:t>1 hour</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0" lvl="0" indent="0">
              <a:buFont typeface="Arial" charset="0"/>
              <a:buNone/>
            </a:pPr>
            <a:r>
              <a:rPr lang="en-US" sz="1200" kern="1200" dirty="0" smtClean="0">
                <a:solidFill>
                  <a:schemeClr val="tx1"/>
                </a:solidFill>
                <a:effectLst/>
                <a:latin typeface="+mn-lt"/>
                <a:ea typeface="+mn-ea"/>
                <a:cs typeface="+mn-cs"/>
              </a:rPr>
              <a:t>Flip chart and markers</a:t>
            </a:r>
          </a:p>
          <a:p>
            <a:pPr marL="0" lvl="0" indent="0">
              <a:buFont typeface="Arial" charset="0"/>
              <a:buNone/>
            </a:pPr>
            <a:r>
              <a:rPr lang="en-US" sz="1200" kern="1200" dirty="0" smtClean="0">
                <a:solidFill>
                  <a:schemeClr val="tx1"/>
                </a:solidFill>
                <a:effectLst/>
                <a:latin typeface="+mn-lt"/>
                <a:ea typeface="+mn-ea"/>
                <a:cs typeface="+mn-cs"/>
              </a:rPr>
              <a:t>Handout 17A.1</a:t>
            </a:r>
            <a:r>
              <a:rPr lang="en-US" sz="1200" kern="1200" baseline="0" dirty="0" smtClean="0">
                <a:solidFill>
                  <a:schemeClr val="tx1"/>
                </a:solidFill>
                <a:effectLst/>
                <a:latin typeface="+mn-lt"/>
                <a:ea typeface="+mn-ea"/>
                <a:cs typeface="+mn-cs"/>
              </a:rPr>
              <a:t> – Putting it All Together Activity </a:t>
            </a:r>
            <a:endParaRPr lang="en-US"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a:t>
            </a:r>
          </a:p>
          <a:p>
            <a:pPr marL="171450" lvl="0" indent="-171450">
              <a:buFont typeface="Arial" charset="0"/>
              <a:buChar char="•"/>
            </a:pPr>
            <a:r>
              <a:rPr lang="en-US" sz="1200" kern="1200" dirty="0" smtClean="0">
                <a:solidFill>
                  <a:schemeClr val="tx1"/>
                </a:solidFill>
                <a:effectLst/>
                <a:latin typeface="+mn-lt"/>
                <a:ea typeface="+mn-ea"/>
                <a:cs typeface="+mn-cs"/>
              </a:rPr>
              <a:t>Review </a:t>
            </a:r>
            <a:r>
              <a:rPr lang="en-US" sz="1200" kern="1200" dirty="0" smtClean="0">
                <a:solidFill>
                  <a:schemeClr val="tx1"/>
                </a:solidFill>
                <a:effectLst/>
                <a:latin typeface="+mn-lt"/>
                <a:ea typeface="+mn-ea"/>
                <a:cs typeface="+mn-cs"/>
              </a:rPr>
              <a:t>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-Objectives &amp; Introduction (1-5)</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Working with LGBTI Survivors Activity (6)</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Barriers to care (7-9)</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Care and Support (10-13)</a:t>
            </a:r>
          </a:p>
          <a:p>
            <a:r>
              <a:rPr lang="en-US" sz="1200" kern="1200" baseline="0" dirty="0" smtClean="0">
                <a:solidFill>
                  <a:schemeClr val="tx1"/>
                </a:solidFill>
                <a:effectLst/>
                <a:latin typeface="+mn-lt"/>
                <a:ea typeface="+mn-ea"/>
                <a:cs typeface="+mn-cs"/>
              </a:rPr>
              <a:t>20 </a:t>
            </a:r>
            <a:r>
              <a:rPr lang="en-US" sz="1200" kern="1200" baseline="0" dirty="0" err="1" smtClean="0">
                <a:solidFill>
                  <a:schemeClr val="tx1"/>
                </a:solidFill>
                <a:effectLst/>
                <a:latin typeface="+mn-lt"/>
                <a:ea typeface="+mn-ea"/>
                <a:cs typeface="+mn-cs"/>
              </a:rPr>
              <a:t>mins</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 Putting it All Together Activity and </a:t>
            </a:r>
            <a:r>
              <a:rPr lang="en-US" sz="1200" kern="1200" dirty="0" smtClean="0">
                <a:solidFill>
                  <a:schemeClr val="tx1"/>
                </a:solidFill>
                <a:effectLst/>
                <a:latin typeface="+mn-lt"/>
                <a:ea typeface="+mn-ea"/>
                <a:cs typeface="+mn-cs"/>
              </a:rPr>
              <a:t>Closing </a:t>
            </a: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14-15)</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LGBTI issues can be delicate and difficult to discuss in some contexts. If you do not feel comfortable with this topic, you may need to find other support resources such as a more specialized co-facilitator to help. </a:t>
            </a:r>
          </a:p>
          <a:p>
            <a:r>
              <a:rPr lang="en-US" sz="1200" kern="1200" dirty="0" smtClean="0">
                <a:solidFill>
                  <a:schemeClr val="tx1"/>
                </a:solidFill>
                <a:effectLst/>
                <a:latin typeface="+mn-lt"/>
                <a:ea typeface="+mn-ea"/>
                <a:cs typeface="+mn-cs"/>
              </a:rPr>
              <a:t>When discussing with participants how to provide services to transgender women (that is, individuals who may present physically as men but identify as women) it is also important to keep in mind the safety of women survivors and the integrity of women-only spaces. Women who have experienced violence at the hands of men may not feel safe in a space with survivors who have visibly male characteristics, so it is essential to discuss how services will be provided in a way that maintains safety for all.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LGBTI issues, particularly in the local context – including laws relating to sexual orientation and gender identity.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Lesbian, Gay, Bisexual, Transgender, Intersex individuals may be at particular risk of gender-based violence in many contexts. </a:t>
            </a:r>
          </a:p>
          <a:p>
            <a:pPr marL="171450" lvl="0" indent="-171450">
              <a:buFont typeface="Arial" charset="0"/>
              <a:buChar char="•"/>
            </a:pPr>
            <a:r>
              <a:rPr lang="en-US" sz="1200" kern="1200" dirty="0" smtClean="0">
                <a:solidFill>
                  <a:schemeClr val="tx1"/>
                </a:solidFill>
                <a:effectLst/>
                <a:latin typeface="+mn-lt"/>
                <a:ea typeface="+mn-ea"/>
                <a:cs typeface="+mn-cs"/>
              </a:rPr>
              <a:t>Services should be provided in a supportive and non-judgmental way – as for other survivors, do not presume to understand what the survivor wants, needs or should do. Work with him/her to understand his/her needs and priorities. </a:t>
            </a:r>
          </a:p>
          <a:p>
            <a:pPr marL="171450" lvl="0" indent="-171450">
              <a:buFont typeface="Arial" charset="0"/>
              <a:buChar char="•"/>
            </a:pPr>
            <a:r>
              <a:rPr lang="en-US" sz="1200" kern="1200" dirty="0" smtClean="0">
                <a:solidFill>
                  <a:schemeClr val="tx1"/>
                </a:solidFill>
                <a:effectLst/>
                <a:latin typeface="+mn-lt"/>
                <a:ea typeface="+mn-ea"/>
                <a:cs typeface="+mn-cs"/>
              </a:rPr>
              <a:t>Safety of survivors (LGBTI and other) is paramount. It is essential to find a way to provide safe, secure and confidential services for all.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a:t>
            </a:fld>
            <a:endParaRPr lang="en-US"/>
          </a:p>
        </p:txBody>
      </p:sp>
    </p:spTree>
    <p:extLst>
      <p:ext uri="{BB962C8B-B14F-4D97-AF65-F5344CB8AC3E}">
        <p14:creationId xmlns:p14="http://schemas.microsoft.com/office/powerpoint/2010/main" xmlns="" val="1780132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en-US" dirty="0" smtClean="0"/>
              <a:t>In this training,</a:t>
            </a:r>
            <a:r>
              <a:rPr lang="en-US" baseline="0" dirty="0" smtClean="0"/>
              <a:t> we’re going to focus on working with survivors who identify as Lesbian, Gay, Bisexual, Transgender and Intersex. Our objectives are: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Understand different terms and definitions relating to LGBTI identities.</a:t>
            </a:r>
          </a:p>
          <a:p>
            <a:r>
              <a:rPr lang="en-US" dirty="0" smtClean="0"/>
              <a:t>Identify different barriers to care for LGBTI survivors.</a:t>
            </a:r>
            <a:r>
              <a:rPr lang="en-US" baseline="0" dirty="0" smtClean="0"/>
              <a:t> </a:t>
            </a:r>
          </a:p>
          <a:p>
            <a:r>
              <a:rPr lang="en-US" baseline="0" dirty="0" smtClean="0"/>
              <a:t>Be able to provide services in a safe, understanding, and supportive manner. </a:t>
            </a:r>
            <a:endParaRPr lang="en-US" dirty="0" smtClean="0"/>
          </a:p>
          <a:p>
            <a:pPr eaLnBrk="1" fontAlgn="auto" hangingPunct="1">
              <a:spcBef>
                <a:spcPts val="0"/>
              </a:spcBef>
              <a:spcAft>
                <a:spcPts val="0"/>
              </a:spcAft>
              <a:defRPr/>
            </a:pPr>
            <a:endParaRPr lang="en-US"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9E462B72-A880-4356-96EC-3A93DA997E99}"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baseline="0" dirty="0" smtClean="0">
                <a:solidFill>
                  <a:schemeClr val="tx1"/>
                </a:solidFill>
                <a:latin typeface="+mn-lt"/>
                <a:ea typeface="+mn-ea"/>
                <a:cs typeface="+mn-cs"/>
              </a:rPr>
              <a:t>Overview.</a:t>
            </a:r>
            <a:r>
              <a:rPr lang="en-US" sz="1200" kern="1200" baseline="0" dirty="0" smtClean="0">
                <a:solidFill>
                  <a:schemeClr val="tx1"/>
                </a:solidFill>
                <a:latin typeface="+mn-lt"/>
                <a:ea typeface="+mn-ea"/>
                <a:cs typeface="+mn-cs"/>
              </a:rPr>
              <a:t>  In many societies, people who identify as lesbian, gay, bisexual, transgender, or intersex (LGBTI) are at risk of persecution, discrimination and violence as a result of their real or perceived sexual orientation, gender identity or gender expression. UNHCR has</a:t>
            </a:r>
          </a:p>
          <a:p>
            <a:r>
              <a:rPr lang="en-US" sz="1200" kern="1200" baseline="0" dirty="0" smtClean="0">
                <a:solidFill>
                  <a:schemeClr val="tx1"/>
                </a:solidFill>
                <a:latin typeface="+mn-lt"/>
                <a:ea typeface="+mn-ea"/>
                <a:cs typeface="+mn-cs"/>
              </a:rPr>
              <a:t>documented that in refugee situations, LGBTI refugees frequently face additional hardships, persecution and harm. Often, LGBTI individuals are specifically targeted in their home countries due to their sexual orientation and gender identity. Once in refugee camps, LGBTI refugees may be among the most isolated and marginalized individuals in the camp due to their fear of being further ostracized and harmed. They may be at risk of sexual violence that is specifically perpetrated as a hate or bias crime. They can also be at risk of</a:t>
            </a:r>
          </a:p>
          <a:p>
            <a:r>
              <a:rPr lang="en-US" sz="1200" kern="1200" baseline="0" dirty="0" smtClean="0">
                <a:solidFill>
                  <a:schemeClr val="tx1"/>
                </a:solidFill>
                <a:latin typeface="+mn-lt"/>
                <a:ea typeface="+mn-ea"/>
                <a:cs typeface="+mn-cs"/>
              </a:rPr>
              <a:t>sexual violence and/or intimate partner violence.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Having a basic understanding of common terms and definitions is an important first step in being able to provide supportive services to people who identify as LGBTI.   There is no one absolute definition of what LGBTI is, but there are common understandings and the following </a:t>
            </a:r>
            <a:r>
              <a:rPr lang="en-US" sz="1200" b="1" kern="1200" dirty="0" smtClean="0">
                <a:solidFill>
                  <a:schemeClr val="tx1"/>
                </a:solidFill>
                <a:effectLst/>
                <a:latin typeface="+mn-lt"/>
                <a:ea typeface="+mn-ea"/>
                <a:cs typeface="+mn-cs"/>
              </a:rPr>
              <a:t>terms</a:t>
            </a:r>
          </a:p>
          <a:p>
            <a:endParaRPr lang="en-US" sz="11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 concepts of sexual orientation and gender identity are important to understand.   All people have a sexual orientation, and a gender identity. But sexual orientation and gender identity are not the same thing. </a:t>
            </a:r>
            <a:endParaRPr lang="en-US" sz="1200" b="1" kern="1200" dirty="0" smtClean="0">
              <a:solidFill>
                <a:schemeClr val="tx1"/>
              </a:solidFill>
              <a:effectLst/>
              <a:latin typeface="+mn-lt"/>
              <a:ea typeface="+mn-ea"/>
              <a:cs typeface="+mn-cs"/>
            </a:endParaRPr>
          </a:p>
          <a:p>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Sexual orientation</a:t>
            </a:r>
            <a:r>
              <a:rPr lang="en-US" sz="1200" kern="1200" dirty="0" smtClean="0">
                <a:solidFill>
                  <a:schemeClr val="tx1"/>
                </a:solidFill>
                <a:effectLst/>
                <a:latin typeface="+mn-lt"/>
                <a:ea typeface="+mn-ea"/>
                <a:cs typeface="+mn-cs"/>
              </a:rPr>
              <a:t> tells you about a person’s sexual and romantic attractions. Common words to describe sexual orientation are: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Heterosexual</a:t>
            </a:r>
            <a:r>
              <a:rPr lang="en-US" sz="1200" kern="1200" dirty="0" smtClean="0">
                <a:solidFill>
                  <a:schemeClr val="tx1"/>
                </a:solidFill>
                <a:effectLst/>
                <a:latin typeface="+mn-lt"/>
                <a:ea typeface="+mn-ea"/>
                <a:cs typeface="+mn-cs"/>
              </a:rPr>
              <a:t> describes someone who is attracted to people of a different sex. For example: a man who is attracted to women; or a woman attracted to men.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Homosexual or gay </a:t>
            </a:r>
            <a:r>
              <a:rPr lang="en-US" sz="1200" kern="1200" dirty="0" smtClean="0">
                <a:solidFill>
                  <a:schemeClr val="tx1"/>
                </a:solidFill>
                <a:effectLst/>
                <a:latin typeface="+mn-lt"/>
                <a:ea typeface="+mn-ea"/>
                <a:cs typeface="+mn-cs"/>
              </a:rPr>
              <a:t>describes someone who is attracted to people of the same sex. </a:t>
            </a:r>
            <a:endParaRPr lang="en-US" sz="1100" kern="1200" dirty="0" smtClean="0">
              <a:solidFill>
                <a:schemeClr val="tx1"/>
              </a:solidFill>
              <a:effectLst/>
              <a:latin typeface="+mn-lt"/>
              <a:ea typeface="+mn-ea"/>
              <a:cs typeface="+mn-cs"/>
            </a:endParaRPr>
          </a:p>
          <a:p>
            <a:pPr lvl="1"/>
            <a:r>
              <a:rPr lang="en-US" sz="1200" b="1" kern="1200" dirty="0" smtClean="0">
                <a:solidFill>
                  <a:schemeClr val="tx1"/>
                </a:solidFill>
                <a:effectLst/>
                <a:latin typeface="+mn-lt"/>
                <a:ea typeface="+mn-ea"/>
                <a:cs typeface="+mn-cs"/>
              </a:rPr>
              <a:t>Gay </a:t>
            </a:r>
            <a:r>
              <a:rPr lang="en-US" sz="1200" kern="1200" dirty="0" smtClean="0">
                <a:solidFill>
                  <a:schemeClr val="tx1"/>
                </a:solidFill>
                <a:effectLst/>
                <a:latin typeface="+mn-lt"/>
                <a:ea typeface="+mn-ea"/>
                <a:cs typeface="+mn-cs"/>
              </a:rPr>
              <a:t>is usually used for men who are attracted to men.</a:t>
            </a:r>
            <a:endParaRPr lang="en-US" sz="1100" kern="1200" dirty="0" smtClean="0">
              <a:solidFill>
                <a:schemeClr val="tx1"/>
              </a:solidFill>
              <a:effectLst/>
              <a:latin typeface="+mn-lt"/>
              <a:ea typeface="+mn-ea"/>
              <a:cs typeface="+mn-cs"/>
            </a:endParaRPr>
          </a:p>
          <a:p>
            <a:pPr lvl="1"/>
            <a:r>
              <a:rPr lang="en-US" sz="1200" b="1" kern="1200" dirty="0" smtClean="0">
                <a:solidFill>
                  <a:schemeClr val="tx1"/>
                </a:solidFill>
                <a:effectLst/>
                <a:latin typeface="+mn-lt"/>
                <a:ea typeface="+mn-ea"/>
                <a:cs typeface="+mn-cs"/>
              </a:rPr>
              <a:t>Lesbian</a:t>
            </a:r>
            <a:r>
              <a:rPr lang="en-US" sz="1200" kern="1200" dirty="0" smtClean="0">
                <a:solidFill>
                  <a:schemeClr val="tx1"/>
                </a:solidFill>
                <a:effectLst/>
                <a:latin typeface="+mn-lt"/>
                <a:ea typeface="+mn-ea"/>
                <a:cs typeface="+mn-cs"/>
              </a:rPr>
              <a:t> describes a woman who is attracted to other women.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Bisexual </a:t>
            </a:r>
            <a:r>
              <a:rPr lang="en-US" sz="1200" kern="1200" dirty="0" smtClean="0">
                <a:solidFill>
                  <a:schemeClr val="tx1"/>
                </a:solidFill>
                <a:effectLst/>
                <a:latin typeface="+mn-lt"/>
                <a:ea typeface="+mn-ea"/>
                <a:cs typeface="+mn-cs"/>
              </a:rPr>
              <a:t>describes someone who is attracted to both men and women.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people describe their sexual orientation in other ways. For example, some may use the term </a:t>
            </a:r>
            <a:r>
              <a:rPr lang="en-US" sz="1200" b="1" kern="1200" dirty="0" smtClean="0">
                <a:solidFill>
                  <a:schemeClr val="tx1"/>
                </a:solidFill>
                <a:effectLst/>
                <a:latin typeface="+mn-lt"/>
                <a:ea typeface="+mn-ea"/>
                <a:cs typeface="+mn-cs"/>
              </a:rPr>
              <a:t>“queer”</a:t>
            </a:r>
            <a:r>
              <a:rPr lang="en-US" sz="1200" kern="1200" dirty="0" smtClean="0">
                <a:solidFill>
                  <a:schemeClr val="tx1"/>
                </a:solidFill>
                <a:effectLst/>
                <a:latin typeface="+mn-lt"/>
                <a:ea typeface="+mn-ea"/>
                <a:cs typeface="+mn-cs"/>
              </a:rPr>
              <a:t> instead of lesbian, gay, or bisexual. </a:t>
            </a:r>
            <a:endParaRPr lang="en-US" sz="11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extLst>
      <p:ext uri="{BB962C8B-B14F-4D97-AF65-F5344CB8AC3E}">
        <p14:creationId xmlns:p14="http://schemas.microsoft.com/office/powerpoint/2010/main" xmlns="" val="583479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Gender identity</a:t>
            </a:r>
            <a:r>
              <a:rPr lang="en-US" sz="1200" kern="1200" dirty="0" smtClean="0">
                <a:solidFill>
                  <a:schemeClr val="tx1"/>
                </a:solidFill>
                <a:effectLst/>
                <a:latin typeface="+mn-lt"/>
                <a:ea typeface="+mn-ea"/>
                <a:cs typeface="+mn-cs"/>
              </a:rPr>
              <a:t> describes whether individual people think of themselves as a man, a woman, or in some cases, another gender. Most people feel their gender identity is the same as the sex they were assigned at birth – for example, a person who is born male and feels he is a man. </a:t>
            </a:r>
          </a:p>
          <a:p>
            <a:r>
              <a:rPr lang="en-US" sz="1200" b="1" kern="1200" dirty="0" smtClean="0">
                <a:solidFill>
                  <a:schemeClr val="tx1"/>
                </a:solidFill>
                <a:effectLst/>
                <a:latin typeface="+mn-lt"/>
                <a:ea typeface="+mn-ea"/>
                <a:cs typeface="+mn-cs"/>
              </a:rPr>
              <a:t>Transgender.</a:t>
            </a:r>
            <a:r>
              <a:rPr lang="en-US" sz="1200" kern="1200" dirty="0" smtClean="0">
                <a:solidFill>
                  <a:schemeClr val="tx1"/>
                </a:solidFill>
                <a:effectLst/>
                <a:latin typeface="+mn-lt"/>
                <a:ea typeface="+mn-ea"/>
                <a:cs typeface="+mn-cs"/>
              </a:rPr>
              <a:t>  Transgender people feel their gender identity is not the same as the sex they were assigned at birth—for example, a person assigned male at birth may strongly feel she is a woman, or a person assigned female at birth may strongly feel he is a man. Transgender people may change their name, clothes, hair-style, way of walking, etc. to “affirm” their gender identity.  They may also take cross-sex hormones and have surgery to change the appearance of their bodies so they look like the person they feel they are. Many transgender people do not take hormones or have surgery, so it is important not to make assumptions from a person’s appearance alone. </a:t>
            </a:r>
          </a:p>
          <a:p>
            <a:r>
              <a:rPr lang="en-US" sz="1200" kern="1200" dirty="0" smtClean="0">
                <a:solidFill>
                  <a:schemeClr val="tx1"/>
                </a:solidFill>
                <a:effectLst/>
                <a:latin typeface="+mn-lt"/>
                <a:ea typeface="+mn-ea"/>
                <a:cs typeface="+mn-cs"/>
              </a:rPr>
              <a:t>Transgender people can have any sexual orientation. For example, a transgender woman can be attracted to men, and might therefore consider herself heterosexual. Another transgender woman can be attracted to women, in which case she might think of herself as lesbian. </a:t>
            </a:r>
          </a:p>
          <a:p>
            <a:r>
              <a:rPr lang="en-US" sz="1200" b="1" kern="1200" dirty="0" smtClean="0">
                <a:solidFill>
                  <a:schemeClr val="tx1"/>
                </a:solidFill>
                <a:effectLst/>
                <a:latin typeface="+mn-lt"/>
                <a:ea typeface="+mn-ea"/>
                <a:cs typeface="+mn-cs"/>
              </a:rPr>
              <a:t>Gender queer.</a:t>
            </a:r>
            <a:r>
              <a:rPr lang="en-US" sz="1200" kern="1200" dirty="0" smtClean="0">
                <a:solidFill>
                  <a:schemeClr val="tx1"/>
                </a:solidFill>
                <a:effectLst/>
                <a:latin typeface="+mn-lt"/>
                <a:ea typeface="+mn-ea"/>
                <a:cs typeface="+mn-cs"/>
              </a:rPr>
              <a:t>  Other people reject thinking of themselves as either man or woman, and may identify themselves as something else, for example “gender queer.” </a:t>
            </a:r>
          </a:p>
          <a:p>
            <a:r>
              <a:rPr lang="en-US" sz="1200" b="1" kern="1200" dirty="0" smtClean="0">
                <a:solidFill>
                  <a:schemeClr val="tx1"/>
                </a:solidFill>
                <a:effectLst/>
                <a:latin typeface="+mn-lt"/>
                <a:ea typeface="+mn-ea"/>
                <a:cs typeface="+mn-cs"/>
              </a:rPr>
              <a:t>Androgynous. </a:t>
            </a:r>
            <a:r>
              <a:rPr lang="en-US" sz="1200" kern="1200" dirty="0" smtClean="0">
                <a:solidFill>
                  <a:schemeClr val="tx1"/>
                </a:solidFill>
                <a:effectLst/>
                <a:latin typeface="+mn-lt"/>
                <a:ea typeface="+mn-ea"/>
                <a:cs typeface="+mn-cs"/>
              </a:rPr>
              <a:t> A person may present/express their gender as neither male or female, or as a combination of the two.</a:t>
            </a:r>
          </a:p>
          <a:p>
            <a:r>
              <a:rPr lang="en-US" sz="1200" b="1" kern="1200" dirty="0" smtClean="0">
                <a:solidFill>
                  <a:schemeClr val="tx1"/>
                </a:solidFill>
                <a:effectLst/>
                <a:latin typeface="+mn-lt"/>
                <a:ea typeface="+mn-ea"/>
                <a:cs typeface="+mn-cs"/>
              </a:rPr>
              <a:t>Intersex</a:t>
            </a:r>
            <a:r>
              <a:rPr lang="en-US" sz="1200" kern="1200" dirty="0" smtClean="0">
                <a:solidFill>
                  <a:schemeClr val="tx1"/>
                </a:solidFill>
                <a:effectLst/>
                <a:latin typeface="+mn-lt"/>
                <a:ea typeface="+mn-ea"/>
                <a:cs typeface="+mn-cs"/>
              </a:rPr>
              <a:t>. This is a medical condition in which a person is born with external genitalia or an internal reproductive system that is not considered “standard” for either males or females. Most intersex people identify as men or women.</a:t>
            </a:r>
          </a:p>
          <a:p>
            <a:r>
              <a:rPr lang="en-US" sz="1200" kern="1200" dirty="0" smtClean="0">
                <a:solidFill>
                  <a:schemeClr val="tx1"/>
                </a:solidFill>
                <a:effectLst/>
                <a:latin typeface="+mn-lt"/>
                <a:ea typeface="+mn-ea"/>
                <a:cs typeface="+mn-cs"/>
              </a:rPr>
              <a:t>These terms are important concepts to learn. But, not every LGBTI person will fit neatly into one of these categories. In addition, some people may identify as one of these categories but not with these terms.   </a:t>
            </a:r>
          </a:p>
          <a:p>
            <a:r>
              <a:rPr lang="x-none" sz="1200" kern="1200" dirty="0" smtClean="0">
                <a:solidFill>
                  <a:schemeClr val="tx1"/>
                </a:solidFill>
                <a:effectLst/>
                <a:latin typeface="+mn-lt"/>
                <a:ea typeface="+mn-ea"/>
                <a:cs typeface="+mn-cs"/>
              </a:rPr>
              <a:t>There are varied opinions with regard to the intersex community being included with the LGBT communities. Intersex is included in this section because of some the similar experiences an intersex survivor of sexual violence may encounter such as the threat of outing.</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extLst>
      <p:ext uri="{BB962C8B-B14F-4D97-AF65-F5344CB8AC3E}">
        <p14:creationId xmlns:p14="http://schemas.microsoft.com/office/powerpoint/2010/main" xmlns="" val="1808144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1" dirty="0" smtClean="0"/>
              <a:t>Break participants up into groups of 3 or 4 depending</a:t>
            </a:r>
            <a:r>
              <a:rPr lang="en-US" b="1" baseline="0" dirty="0" smtClean="0"/>
              <a:t> on the size of the large group.  Ask them to discuss:  What are </a:t>
            </a:r>
            <a:r>
              <a:rPr lang="en-US" sz="1200" b="1" dirty="0" smtClean="0"/>
              <a:t>some of the challenges faced by LGBTI survivors in seeking services. How can we address these challenges?  After 5 minutes bring the group back</a:t>
            </a:r>
            <a:r>
              <a:rPr lang="en-US" sz="1200" b="1" baseline="0" dirty="0" smtClean="0"/>
              <a:t> to share.  Flipchart responses as necessary. **</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extLst>
      <p:ext uri="{BB962C8B-B14F-4D97-AF65-F5344CB8AC3E}">
        <p14:creationId xmlns:p14="http://schemas.microsoft.com/office/powerpoint/2010/main" xmlns="" val="2335483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Many of the barriers an LGBTI person may have to accessing care are similar to those of other survivors, but they may be experienced slightly differently.  Some of these are described below. </a:t>
            </a:r>
          </a:p>
          <a:p>
            <a:pPr lvl="0"/>
            <a:r>
              <a:rPr lang="en-US" sz="1200" b="1" kern="1200" dirty="0" smtClean="0">
                <a:solidFill>
                  <a:schemeClr val="tx1"/>
                </a:solidFill>
                <a:effectLst/>
                <a:latin typeface="+mn-lt"/>
                <a:ea typeface="+mn-ea"/>
                <a:cs typeface="+mn-cs"/>
              </a:rPr>
              <a:t>Safety.  </a:t>
            </a:r>
            <a:r>
              <a:rPr lang="en-US" sz="1200" kern="1200" dirty="0" smtClean="0">
                <a:solidFill>
                  <a:schemeClr val="tx1"/>
                </a:solidFill>
                <a:effectLst/>
                <a:latin typeface="+mn-lt"/>
                <a:ea typeface="+mn-ea"/>
                <a:cs typeface="+mn-cs"/>
              </a:rPr>
              <a:t>In contexts where homosexuality and non-conforming sexual orientation and gender identity are criminalized or where there is prevalent homophobia, biphobia, and transphobia that could likely lead to more violence, an LGBTI person is unlikely to seek help because of fear they will be harmed. </a:t>
            </a:r>
          </a:p>
          <a:p>
            <a:pPr lvl="0"/>
            <a:r>
              <a:rPr lang="en-US" sz="1200" b="1" kern="1200" dirty="0" smtClean="0">
                <a:solidFill>
                  <a:schemeClr val="tx1"/>
                </a:solidFill>
                <a:effectLst/>
                <a:latin typeface="+mn-lt"/>
                <a:ea typeface="+mn-ea"/>
                <a:cs typeface="+mn-cs"/>
              </a:rPr>
              <a:t>Shame and self-blame</a:t>
            </a:r>
            <a:r>
              <a:rPr lang="en-US" sz="1200" kern="1200" dirty="0" smtClean="0">
                <a:solidFill>
                  <a:schemeClr val="tx1"/>
                </a:solidFill>
                <a:effectLst/>
                <a:latin typeface="+mn-lt"/>
                <a:ea typeface="+mn-ea"/>
                <a:cs typeface="+mn-cs"/>
              </a:rPr>
              <a:t>.  A LGBTI survivor may experience familiar and natural survivor reactions such as feelings of embarrassment, guilt, self-blame, or vulnerability.  The person may feel particularly embarrassed if the perpetrator was of the same-sex and overpowered them or successfully used threats or intimidation. An LGBTI survivor may feel like they did not “defend themselves enough” or should have been able to “take care of themselves. ” This reaction can be particularly strong for male-identified (transgender, bisexual, and gay men) and masculine- presenting survivors, who may feel that their gender has been challenged or threatened by the assault.  These feelings may prevent them from seeking help.  </a:t>
            </a:r>
          </a:p>
          <a:p>
            <a:pPr lvl="0"/>
            <a:r>
              <a:rPr lang="en-US" sz="1200" b="1" kern="1200" dirty="0" smtClean="0">
                <a:solidFill>
                  <a:schemeClr val="tx1"/>
                </a:solidFill>
                <a:effectLst/>
                <a:latin typeface="+mn-lt"/>
                <a:ea typeface="+mn-ea"/>
                <a:cs typeface="+mn-cs"/>
              </a:rPr>
              <a:t>Lack of support network. </a:t>
            </a:r>
            <a:r>
              <a:rPr lang="en-US" sz="1200" kern="1200" dirty="0" smtClean="0">
                <a:solidFill>
                  <a:schemeClr val="tx1"/>
                </a:solidFill>
                <a:effectLst/>
                <a:latin typeface="+mn-lt"/>
                <a:ea typeface="+mn-ea"/>
                <a:cs typeface="+mn-cs"/>
              </a:rPr>
              <a:t> People who identify as LGBTI may already be isolated from family/friends/community.  This could be because their family/ friends/ or community knows of their sexual orientation or gender identity and does not support them or it could be that their family and friends do not know and so they are unlikely to seek help from them.  In situations of IPV, the abuser may also use threats to “out” the person as a means of keeping them from seeking help.</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the abuser/perpetrator is also from the local LGBTI community (if there is one) they may share a support system, with  common friends, social spaces, and connections to the same organizations, events, etc. making it difficult to disclose.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extLst>
      <p:ext uri="{BB962C8B-B14F-4D97-AF65-F5344CB8AC3E}">
        <p14:creationId xmlns:p14="http://schemas.microsoft.com/office/powerpoint/2010/main" xmlns="" val="3043890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Fear of not being believed.</a:t>
            </a:r>
            <a:r>
              <a:rPr lang="en-US" dirty="0" smtClean="0"/>
              <a:t>  Many LGBTI people, especially those who experience a sexual-based hate crime, fear they will not be believed.  </a:t>
            </a:r>
          </a:p>
          <a:p>
            <a:pPr lvl="0"/>
            <a:r>
              <a:rPr lang="en-US" b="1" dirty="0" smtClean="0"/>
              <a:t>Fear of being “outed”.</a:t>
            </a:r>
            <a:r>
              <a:rPr lang="en-US" dirty="0" smtClean="0"/>
              <a:t>  LGBTI survivors may fear that in the process of seeking help, they may be “outed” – meaning that other people will find out their sexual orientation or gender identity, which may result in further stigma, shame or re-victimization.  </a:t>
            </a:r>
          </a:p>
          <a:p>
            <a:pPr lvl="0"/>
            <a:r>
              <a:rPr lang="en-US" b="1" dirty="0" smtClean="0"/>
              <a:t>Fear of being blamed.</a:t>
            </a:r>
            <a:r>
              <a:rPr lang="en-US" dirty="0" smtClean="0"/>
              <a:t>  Family, law enforcement, medical and social service providers may blame the survivor’s gender identity and/or sexual orientation for what happened.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extLst>
      <p:ext uri="{BB962C8B-B14F-4D97-AF65-F5344CB8AC3E}">
        <p14:creationId xmlns:p14="http://schemas.microsoft.com/office/powerpoint/2010/main" xmlns="" val="461505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p:txBody>
          <a:bodyPr/>
          <a:lstStyle/>
          <a:p>
            <a:pPr lvl="0"/>
            <a:r>
              <a:rPr lang="en-US" b="1" dirty="0"/>
              <a:t>Previous negative experiences. </a:t>
            </a:r>
            <a:r>
              <a:rPr lang="en-US" dirty="0"/>
              <a:t>If the person has had negative experiences with first responders and other service providers in the past, they will be unlikely to seek care again. </a:t>
            </a:r>
          </a:p>
          <a:p>
            <a:pPr lvl="0"/>
            <a:r>
              <a:rPr lang="en-US" b="1" dirty="0"/>
              <a:t>Lack of awareness.</a:t>
            </a:r>
            <a:r>
              <a:rPr lang="en-US" dirty="0"/>
              <a:t>  The lack of visibility for the issues regarding LGBTI sexual violence or partner abuse can result in a lack of awareness, information, education, and  resources.  </a:t>
            </a:r>
          </a:p>
          <a:p>
            <a:r>
              <a:rPr lang="en-US" b="1" dirty="0"/>
              <a:t>Lack of specialized services.  </a:t>
            </a:r>
            <a:r>
              <a:rPr lang="en-US" dirty="0"/>
              <a:t>In most humanitarian settings, particularly those that are low resource, emergency settings or in countries where being LGBTI is criminalized, it is unlikely that there will be specialized services.  This makes it more difficult for survivors to feel that they will be safe and supported when they access care. </a:t>
            </a:r>
          </a:p>
        </p:txBody>
      </p:sp>
    </p:spTree>
    <p:extLst>
      <p:ext uri="{BB962C8B-B14F-4D97-AF65-F5344CB8AC3E}">
        <p14:creationId xmlns:p14="http://schemas.microsoft.com/office/powerpoint/2010/main" xmlns="" val="79024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a:t>
            </a:r>
            <a:endParaRPr lang="en-US" dirty="0"/>
          </a:p>
        </p:txBody>
      </p:sp>
      <p:sp>
        <p:nvSpPr>
          <p:cNvPr id="3" name="Content Placeholder 2"/>
          <p:cNvSpPr>
            <a:spLocks noGrp="1"/>
          </p:cNvSpPr>
          <p:nvPr>
            <p:ph idx="1"/>
          </p:nvPr>
        </p:nvSpPr>
        <p:spPr/>
        <p:txBody>
          <a:bodyPr>
            <a:normAutofit lnSpcReduction="10000"/>
          </a:bodyPr>
          <a:lstStyle/>
          <a:p>
            <a:r>
              <a:rPr lang="en-US" sz="2400" b="1" dirty="0"/>
              <a:t>Deal with your own feelings about LGBTI survivors.</a:t>
            </a:r>
            <a:r>
              <a:rPr lang="en-US" sz="2400" dirty="0"/>
              <a:t> </a:t>
            </a:r>
            <a:endParaRPr lang="en-US" sz="2400" dirty="0" smtClean="0"/>
          </a:p>
          <a:p>
            <a:r>
              <a:rPr lang="en-US" sz="2400" dirty="0"/>
              <a:t>If your own personal beliefs or biases are getting in the way of being non-judgmental of LGBTI survivors, you should probably not be doing direct services with survivors. </a:t>
            </a:r>
            <a:endParaRPr lang="en-US" sz="2400" dirty="0" smtClean="0"/>
          </a:p>
          <a:p>
            <a:endParaRPr lang="en-US" sz="2400" dirty="0" smtClean="0"/>
          </a:p>
          <a:p>
            <a:r>
              <a:rPr lang="en-US" sz="2400" b="1" dirty="0" smtClean="0"/>
              <a:t>Do </a:t>
            </a:r>
            <a:r>
              <a:rPr lang="en-US" sz="2400" b="1" dirty="0"/>
              <a:t>not assume the survivor’s gender or sexual orientation.</a:t>
            </a:r>
            <a:r>
              <a:rPr lang="en-US" sz="2400" dirty="0"/>
              <a:t> </a:t>
            </a:r>
            <a:endParaRPr lang="en-US" sz="2400" dirty="0" smtClean="0"/>
          </a:p>
          <a:p>
            <a:r>
              <a:rPr lang="en-US" sz="2400" dirty="0" smtClean="0"/>
              <a:t>As </a:t>
            </a:r>
            <a:r>
              <a:rPr lang="en-US" sz="2400" dirty="0"/>
              <a:t>much as possible, take cues from the person and if you are not sure, ask them what resources they think would be best for them.  </a:t>
            </a:r>
          </a:p>
          <a:p>
            <a:endParaRPr lang="en-US" dirty="0"/>
          </a:p>
          <a:p>
            <a:endParaRPr lang="en-US" dirty="0"/>
          </a:p>
        </p:txBody>
      </p:sp>
    </p:spTree>
    <p:extLst>
      <p:ext uri="{BB962C8B-B14F-4D97-AF65-F5344CB8AC3E}">
        <p14:creationId xmlns:p14="http://schemas.microsoft.com/office/powerpoint/2010/main" xmlns="" val="2075872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a:t>
            </a:r>
            <a:endParaRPr lang="en-US" dirty="0"/>
          </a:p>
        </p:txBody>
      </p:sp>
      <p:sp>
        <p:nvSpPr>
          <p:cNvPr id="3" name="Content Placeholder 2"/>
          <p:cNvSpPr>
            <a:spLocks noGrp="1"/>
          </p:cNvSpPr>
          <p:nvPr>
            <p:ph idx="1"/>
          </p:nvPr>
        </p:nvSpPr>
        <p:spPr/>
        <p:txBody>
          <a:bodyPr>
            <a:normAutofit/>
          </a:bodyPr>
          <a:lstStyle/>
          <a:p>
            <a:r>
              <a:rPr lang="en-US" sz="2400" b="1" dirty="0"/>
              <a:t>Ask questions in a way that does not assume the gender of the perpetrator.</a:t>
            </a:r>
            <a:r>
              <a:rPr lang="en-US" sz="2400" dirty="0"/>
              <a:t>   </a:t>
            </a:r>
            <a:endParaRPr lang="en-US" sz="2400" dirty="0" smtClean="0"/>
          </a:p>
          <a:p>
            <a:r>
              <a:rPr lang="en-US" sz="2400" b="1" dirty="0" smtClean="0"/>
              <a:t>Use </a:t>
            </a:r>
            <a:r>
              <a:rPr lang="en-US" sz="2400" b="1" dirty="0"/>
              <a:t>language carefully. </a:t>
            </a:r>
            <a:endParaRPr lang="en-US" sz="2400" b="1" dirty="0" smtClean="0"/>
          </a:p>
          <a:p>
            <a:r>
              <a:rPr lang="en-US" sz="2400" b="1" dirty="0" smtClean="0"/>
              <a:t>Do </a:t>
            </a:r>
            <a:r>
              <a:rPr lang="en-US" sz="2400" b="1" dirty="0"/>
              <a:t>not ask unnecessary questions.  </a:t>
            </a:r>
            <a:endParaRPr lang="en-US" sz="2400" dirty="0"/>
          </a:p>
        </p:txBody>
      </p:sp>
      <p:sp>
        <p:nvSpPr>
          <p:cNvPr id="5" name="Rectangular Callout 4"/>
          <p:cNvSpPr/>
          <p:nvPr/>
        </p:nvSpPr>
        <p:spPr bwMode="auto">
          <a:xfrm>
            <a:off x="5738131" y="4661214"/>
            <a:ext cx="1905000" cy="1460500"/>
          </a:xfrm>
          <a:prstGeom prst="wedgeRectCallout">
            <a:avLst>
              <a:gd name="adj1" fmla="val 8132"/>
              <a:gd name="adj2" fmla="val 75453"/>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Homosexual. </a:t>
            </a:r>
            <a:endParaRPr lang="en-US" sz="2400" dirty="0">
              <a:solidFill>
                <a:prstClr val="black"/>
              </a:solidFill>
              <a:ea typeface="ヒラギノ角ゴ Pro W3" pitchFamily="-110" charset="-128"/>
              <a:cs typeface="ヒラギノ角ゴ Pro W3" pitchFamily="-110" charset="-128"/>
            </a:endParaRPr>
          </a:p>
        </p:txBody>
      </p:sp>
      <p:sp>
        <p:nvSpPr>
          <p:cNvPr id="6" name="Rounded Rectangular Callout 5"/>
          <p:cNvSpPr/>
          <p:nvPr/>
        </p:nvSpPr>
        <p:spPr bwMode="auto">
          <a:xfrm>
            <a:off x="1024128" y="4546931"/>
            <a:ext cx="2514600" cy="1600200"/>
          </a:xfrm>
          <a:prstGeom prst="wedgeRoundRectCallout">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Do you have a boyfriend or husband?</a:t>
            </a:r>
            <a:endParaRPr lang="en-US" sz="2400" dirty="0">
              <a:solidFill>
                <a:prstClr val="black"/>
              </a:solidFill>
              <a:ea typeface="ヒラギノ角ゴ Pro W3" pitchFamily="-110" charset="-128"/>
              <a:cs typeface="ヒラギノ角ゴ Pro W3" pitchFamily="-110" charset="-128"/>
            </a:endParaRPr>
          </a:p>
        </p:txBody>
      </p:sp>
      <p:sp>
        <p:nvSpPr>
          <p:cNvPr id="8" name="Oval Callout 7"/>
          <p:cNvSpPr/>
          <p:nvPr/>
        </p:nvSpPr>
        <p:spPr bwMode="auto">
          <a:xfrm>
            <a:off x="9427657" y="3819349"/>
            <a:ext cx="2143125" cy="2057400"/>
          </a:xfrm>
          <a:prstGeom prst="wedgeEllipseCallout">
            <a:avLst>
              <a:gd name="adj1" fmla="val 33354"/>
              <a:gd name="adj2" fmla="val 59914"/>
            </a:avLst>
          </a:prstGeom>
          <a:solidFill>
            <a:schemeClr val="accent3">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Your friend.</a:t>
            </a:r>
            <a:endParaRPr lang="en-US" sz="2400" dirty="0">
              <a:solidFill>
                <a:prstClr val="black"/>
              </a:solidFill>
              <a:ea typeface="ヒラギノ角ゴ Pro W3" pitchFamily="-110" charset="-128"/>
              <a:cs typeface="ヒラギノ角ゴ Pro W3" pitchFamily="-110" charset="-128"/>
            </a:endParaRPr>
          </a:p>
        </p:txBody>
      </p:sp>
      <p:sp>
        <p:nvSpPr>
          <p:cNvPr id="10" name="Rounded Rectangular Callout 9"/>
          <p:cNvSpPr/>
          <p:nvPr/>
        </p:nvSpPr>
        <p:spPr bwMode="auto">
          <a:xfrm>
            <a:off x="1558140" y="4493795"/>
            <a:ext cx="2514600" cy="1600200"/>
          </a:xfrm>
          <a:prstGeom prst="wedgeRound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Are you in a relationship?</a:t>
            </a:r>
            <a:endParaRPr lang="en-US" sz="2400" dirty="0">
              <a:solidFill>
                <a:prstClr val="black"/>
              </a:solidFill>
              <a:ea typeface="ヒラギノ角ゴ Pro W3" pitchFamily="-110" charset="-128"/>
              <a:cs typeface="ヒラギノ角ゴ Pro W3" pitchFamily="-110" charset="-128"/>
            </a:endParaRPr>
          </a:p>
        </p:txBody>
      </p:sp>
      <p:sp>
        <p:nvSpPr>
          <p:cNvPr id="11" name="Oval Callout 10"/>
          <p:cNvSpPr/>
          <p:nvPr/>
        </p:nvSpPr>
        <p:spPr bwMode="auto">
          <a:xfrm>
            <a:off x="9677400" y="3673392"/>
            <a:ext cx="2514600" cy="2414587"/>
          </a:xfrm>
          <a:prstGeom prst="wedgeEllipseCallout">
            <a:avLst>
              <a:gd name="adj1" fmla="val 33354"/>
              <a:gd name="adj2" fmla="val 59914"/>
            </a:avLst>
          </a:prstGeom>
          <a:solidFill>
            <a:schemeClr val="tx2">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Your wife.</a:t>
            </a:r>
            <a:endParaRPr lang="en-US" sz="2400" dirty="0">
              <a:solidFill>
                <a:prstClr val="black"/>
              </a:solidFill>
              <a:ea typeface="ヒラギノ角ゴ Pro W3" pitchFamily="-110" charset="-128"/>
              <a:cs typeface="ヒラギノ角ゴ Pro W3" pitchFamily="-110" charset="-128"/>
            </a:endParaRPr>
          </a:p>
        </p:txBody>
      </p:sp>
      <p:sp>
        <p:nvSpPr>
          <p:cNvPr id="12" name="Rectangular Callout 11"/>
          <p:cNvSpPr/>
          <p:nvPr/>
        </p:nvSpPr>
        <p:spPr bwMode="auto">
          <a:xfrm>
            <a:off x="6151672" y="4608755"/>
            <a:ext cx="1905000" cy="1460500"/>
          </a:xfrm>
          <a:prstGeom prst="wedgeRectCallout">
            <a:avLst>
              <a:gd name="adj1" fmla="val 8132"/>
              <a:gd name="adj2" fmla="val 75453"/>
            </a:avLst>
          </a:prstGeom>
          <a:solidFill>
            <a:schemeClr val="accent4">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smtClean="0">
                <a:solidFill>
                  <a:prstClr val="black"/>
                </a:solidFill>
                <a:ea typeface="ヒラギノ角ゴ Pro W3" pitchFamily="-110" charset="-128"/>
                <a:cs typeface="ヒラギノ角ゴ Pro W3" pitchFamily="-110" charset="-128"/>
              </a:rPr>
              <a:t>Gay. </a:t>
            </a:r>
            <a:endParaRPr lang="en-US" sz="2400" dirty="0">
              <a:solidFill>
                <a:prstClr val="black"/>
              </a:solidFill>
              <a:ea typeface="ヒラギノ角ゴ Pro W3" pitchFamily="-110" charset="-128"/>
              <a:cs typeface="ヒラギノ角ゴ Pro W3" pitchFamily="-110" charset="-128"/>
            </a:endParaRPr>
          </a:p>
        </p:txBody>
      </p:sp>
    </p:spTree>
    <p:extLst>
      <p:ext uri="{BB962C8B-B14F-4D97-AF65-F5344CB8AC3E}">
        <p14:creationId xmlns:p14="http://schemas.microsoft.com/office/powerpoint/2010/main" xmlns="" val="277115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1"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par>
                          <p:cTn id="18" fill="hold">
                            <p:stCondLst>
                              <p:cond delay="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0" grpId="1"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care and support </a:t>
            </a:r>
            <a:endParaRPr lang="en-US" dirty="0"/>
          </a:p>
        </p:txBody>
      </p:sp>
      <p:sp>
        <p:nvSpPr>
          <p:cNvPr id="3" name="Content Placeholder 2"/>
          <p:cNvSpPr>
            <a:spLocks noGrp="1"/>
          </p:cNvSpPr>
          <p:nvPr>
            <p:ph idx="1"/>
          </p:nvPr>
        </p:nvSpPr>
        <p:spPr/>
        <p:txBody>
          <a:bodyPr>
            <a:normAutofit fontScale="92500"/>
          </a:bodyPr>
          <a:lstStyle/>
          <a:p>
            <a:r>
              <a:rPr lang="en-US" sz="2400" b="1" dirty="0"/>
              <a:t>Do not “out” the survivor to other staff, support group members, etc. </a:t>
            </a:r>
            <a:endParaRPr lang="en-US" sz="2400" b="1" dirty="0" smtClean="0"/>
          </a:p>
          <a:p>
            <a:r>
              <a:rPr lang="en-US" sz="2400" dirty="0"/>
              <a:t>Ask permission before disclosing to another staff person, which you should only need to do if it is clearly relevant for the care and support of the survivor.   </a:t>
            </a:r>
          </a:p>
          <a:p>
            <a:r>
              <a:rPr lang="en-US" sz="2400" b="1" dirty="0" smtClean="0"/>
              <a:t>Reassure </a:t>
            </a:r>
            <a:r>
              <a:rPr lang="en-US" sz="2400" b="1" dirty="0"/>
              <a:t>the survivor that their reactions are normal</a:t>
            </a:r>
            <a:r>
              <a:rPr lang="en-US" sz="2400" dirty="0"/>
              <a:t>. </a:t>
            </a:r>
            <a:endParaRPr lang="en-US" sz="2400" dirty="0" smtClean="0"/>
          </a:p>
          <a:p>
            <a:r>
              <a:rPr lang="en-US" dirty="0" smtClean="0"/>
              <a:t>Let </a:t>
            </a:r>
            <a:r>
              <a:rPr lang="en-US" dirty="0"/>
              <a:t>them know that their responses and feelings are okay.  </a:t>
            </a:r>
          </a:p>
          <a:p>
            <a:r>
              <a:rPr lang="en-US" sz="2400" b="1" dirty="0"/>
              <a:t>Support the survivor.</a:t>
            </a:r>
            <a:r>
              <a:rPr lang="en-US" sz="2400" dirty="0"/>
              <a:t> </a:t>
            </a:r>
            <a:endParaRPr lang="en-US" sz="2400" dirty="0" smtClean="0"/>
          </a:p>
          <a:p>
            <a:r>
              <a:rPr lang="en-US" dirty="0" smtClean="0"/>
              <a:t>Let </a:t>
            </a:r>
            <a:r>
              <a:rPr lang="en-US" dirty="0"/>
              <a:t>them take the lead; do not press for details if they seem reluctant or unwilling to disclose them. </a:t>
            </a:r>
          </a:p>
        </p:txBody>
      </p:sp>
    </p:spTree>
    <p:extLst>
      <p:ext uri="{BB962C8B-B14F-4D97-AF65-F5344CB8AC3E}">
        <p14:creationId xmlns:p14="http://schemas.microsoft.com/office/powerpoint/2010/main" xmlns="" val="22662315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considerations </a:t>
            </a:r>
            <a:endParaRPr lang="en-US" dirty="0"/>
          </a:p>
        </p:txBody>
      </p:sp>
      <p:sp>
        <p:nvSpPr>
          <p:cNvPr id="3" name="Content Placeholder 2"/>
          <p:cNvSpPr>
            <a:spLocks noGrp="1"/>
          </p:cNvSpPr>
          <p:nvPr>
            <p:ph idx="1"/>
          </p:nvPr>
        </p:nvSpPr>
        <p:spPr/>
        <p:txBody>
          <a:bodyPr>
            <a:normAutofit lnSpcReduction="10000"/>
          </a:bodyPr>
          <a:lstStyle/>
          <a:p>
            <a:pPr lvl="0" indent="-457200">
              <a:buFont typeface="Arial" pitchFamily="34" charset="0"/>
              <a:buChar char="•"/>
            </a:pPr>
            <a:r>
              <a:rPr lang="en-US" dirty="0" smtClean="0"/>
              <a:t>Be </a:t>
            </a:r>
            <a:r>
              <a:rPr lang="en-US" dirty="0"/>
              <a:t>sure you have extensively explored with a survivor their current and past experiences with the police and other authorities as well as safety risks before you and the survivor include them in the safety plan. </a:t>
            </a:r>
            <a:endParaRPr lang="en-US" dirty="0" smtClean="0"/>
          </a:p>
          <a:p>
            <a:pPr lvl="0" indent="-457200">
              <a:buFont typeface="Arial" pitchFamily="34" charset="0"/>
              <a:buChar char="•"/>
            </a:pPr>
            <a:endParaRPr lang="en-US" dirty="0"/>
          </a:p>
          <a:p>
            <a:pPr lvl="0" indent="-457200">
              <a:buFont typeface="Arial" pitchFamily="34" charset="0"/>
              <a:buChar char="•"/>
            </a:pPr>
            <a:r>
              <a:rPr lang="en-US" dirty="0"/>
              <a:t>Due to the stigma involved in identifying as LGBTI, the person may not have a support network and already be isolated. </a:t>
            </a:r>
            <a:endParaRPr lang="en-US" dirty="0" smtClean="0"/>
          </a:p>
          <a:p>
            <a:pPr lvl="0" indent="-457200">
              <a:buFont typeface="Arial" pitchFamily="34" charset="0"/>
              <a:buChar char="•"/>
            </a:pPr>
            <a:endParaRPr lang="en-US" dirty="0" smtClean="0"/>
          </a:p>
          <a:p>
            <a:pPr lvl="0" indent="-457200">
              <a:buFont typeface="Arial" pitchFamily="34" charset="0"/>
              <a:buChar char="•"/>
            </a:pPr>
            <a:r>
              <a:rPr lang="en-US" dirty="0" smtClean="0"/>
              <a:t>People </a:t>
            </a:r>
            <a:r>
              <a:rPr lang="en-US" dirty="0"/>
              <a:t>that identify as LGBTI may be at high risk for suicide, particularly if they have been ostracized from family and community and are isolated.  </a:t>
            </a:r>
          </a:p>
        </p:txBody>
      </p:sp>
    </p:spTree>
    <p:extLst>
      <p:ext uri="{BB962C8B-B14F-4D97-AF65-F5344CB8AC3E}">
        <p14:creationId xmlns:p14="http://schemas.microsoft.com/office/powerpoint/2010/main" xmlns="" val="2483985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br>
              <a:rPr lang="en-US" dirty="0" smtClean="0"/>
            </a:br>
            <a:r>
              <a:rPr lang="en-US" dirty="0" smtClean="0"/>
              <a:t>Putting it all together</a:t>
            </a:r>
            <a:endParaRPr lang="en-US" dirty="0"/>
          </a:p>
        </p:txBody>
      </p:sp>
      <p:sp>
        <p:nvSpPr>
          <p:cNvPr id="3" name="Content Placeholder 2"/>
          <p:cNvSpPr>
            <a:spLocks noGrp="1"/>
          </p:cNvSpPr>
          <p:nvPr>
            <p:ph idx="1"/>
          </p:nvPr>
        </p:nvSpPr>
        <p:spPr/>
        <p:txBody>
          <a:bodyPr/>
          <a:lstStyle/>
          <a:p>
            <a:r>
              <a:rPr lang="en-US" dirty="0" smtClean="0"/>
              <a:t>In small groups discuss either Case Study 1 or Case Study 2 (whichever is assigned to your group).  Be prepared to share your discussion with the large group.</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34716" y="1962937"/>
            <a:ext cx="10183618" cy="2127800"/>
          </a:xfrm>
        </p:spPr>
        <p:txBody>
          <a:bodyPr>
            <a:normAutofit fontScale="90000"/>
          </a:bodyPr>
          <a:lstStyle/>
          <a:p>
            <a:r>
              <a:rPr lang="en-US" dirty="0" err="1" smtClean="0"/>
              <a:t>Gbv</a:t>
            </a:r>
            <a:r>
              <a:rPr lang="en-US" dirty="0" smtClean="0"/>
              <a:t> case management with </a:t>
            </a:r>
            <a:r>
              <a:rPr lang="en-US" dirty="0" err="1" smtClean="0"/>
              <a:t>lgbti</a:t>
            </a:r>
            <a:r>
              <a:rPr lang="en-US" dirty="0" smtClean="0"/>
              <a:t> survivors</a:t>
            </a:r>
            <a:r>
              <a:rPr lang="en-US" dirty="0" smtClean="0"/>
              <a:t/>
            </a:r>
            <a:br>
              <a:rPr lang="en-US" dirty="0" smtClean="0"/>
            </a:br>
            <a:endParaRPr lang="en-US" dirty="0"/>
          </a:p>
        </p:txBody>
      </p:sp>
      <p:sp>
        <p:nvSpPr>
          <p:cNvPr id="3" name="Subtitle 2"/>
          <p:cNvSpPr>
            <a:spLocks noGrp="1"/>
          </p:cNvSpPr>
          <p:nvPr>
            <p:ph type="body" sz="quarter" idx="10"/>
          </p:nvPr>
        </p:nvSpPr>
        <p:spPr/>
        <p:txBody>
          <a:bodyPr/>
          <a:lstStyle/>
          <a:p>
            <a:r>
              <a:rPr lang="en-US" sz="2800" dirty="0">
                <a:latin typeface="+mj-lt"/>
                <a:cs typeface="Arial" panose="020B0604020202020204" pitchFamily="34" charset="0"/>
              </a:rPr>
              <a:t>Module </a:t>
            </a:r>
            <a:r>
              <a:rPr lang="en-US" sz="2800" dirty="0" smtClean="0">
                <a:latin typeface="+mj-lt"/>
                <a:cs typeface="Arial" panose="020B0604020202020204" pitchFamily="34" charset="0"/>
              </a:rPr>
              <a:t>17A</a:t>
            </a:r>
            <a:endParaRPr lang="en-US" sz="2800" dirty="0">
              <a:latin typeface="+mj-lt"/>
              <a:cs typeface="Arial" panose="020B0604020202020204" pitchFamily="34" charset="0"/>
            </a:endParaRPr>
          </a:p>
          <a:p>
            <a:endParaRPr lang="en-US" dirty="0"/>
          </a:p>
        </p:txBody>
      </p:sp>
      <p:cxnSp>
        <p:nvCxnSpPr>
          <p:cNvPr id="5" name="Straight Connector 4"/>
          <p:cNvCxnSpPr/>
          <p:nvPr/>
        </p:nvCxnSpPr>
        <p:spPr>
          <a:xfrm>
            <a:off x="965534" y="4808204"/>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87879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Objectives </a:t>
            </a:r>
            <a:endParaRPr lang="en-US" dirty="0">
              <a:ea typeface="+mj-ea"/>
              <a:cs typeface="+mj-cs"/>
            </a:endParaRPr>
          </a:p>
        </p:txBody>
      </p:sp>
      <p:sp>
        <p:nvSpPr>
          <p:cNvPr id="3" name="Content Placeholder 2"/>
          <p:cNvSpPr>
            <a:spLocks noGrp="1"/>
          </p:cNvSpPr>
          <p:nvPr>
            <p:ph idx="1"/>
          </p:nvPr>
        </p:nvSpPr>
        <p:spPr>
          <a:xfrm>
            <a:off x="7027333" y="1317978"/>
            <a:ext cx="4478866" cy="5053469"/>
          </a:xfrm>
        </p:spPr>
        <p:txBody>
          <a:bodyPr rtlCol="0"/>
          <a:lstStyle/>
          <a:p>
            <a:pPr lvl="0"/>
            <a:r>
              <a:rPr lang="en-US" sz="2400" dirty="0" smtClean="0"/>
              <a:t>Understand </a:t>
            </a:r>
            <a:r>
              <a:rPr lang="en-US" sz="2400" dirty="0" smtClean="0"/>
              <a:t>different terms and definitions relating to LGBTI </a:t>
            </a:r>
            <a:r>
              <a:rPr lang="en-US" sz="2400" dirty="0" smtClean="0"/>
              <a:t>identities. </a:t>
            </a:r>
            <a:endParaRPr lang="en-US" sz="2400" dirty="0" smtClean="0"/>
          </a:p>
          <a:p>
            <a:r>
              <a:rPr lang="en-US" sz="2400" dirty="0" smtClean="0"/>
              <a:t>Identify different barriers to care </a:t>
            </a:r>
            <a:r>
              <a:rPr lang="en-US" sz="2400" dirty="0" smtClean="0"/>
              <a:t>for LGBTI </a:t>
            </a:r>
            <a:r>
              <a:rPr lang="en-US" sz="2400" dirty="0" smtClean="0"/>
              <a:t>survivors.</a:t>
            </a:r>
            <a:endParaRPr lang="en-US" sz="2400" dirty="0" smtClean="0"/>
          </a:p>
          <a:p>
            <a:r>
              <a:rPr lang="en-US" sz="2400" dirty="0" smtClean="0"/>
              <a:t>Be </a:t>
            </a:r>
            <a:r>
              <a:rPr lang="en-US" sz="2400" dirty="0" smtClean="0"/>
              <a:t>able to provide services in a safe, understanding, and supportive manner. </a:t>
            </a:r>
          </a:p>
          <a:p>
            <a:pPr marL="0" indent="0" eaLnBrk="1" fontAlgn="auto" hangingPunct="1">
              <a:buClr>
                <a:schemeClr val="accent3"/>
              </a:buClr>
              <a:buFontTx/>
              <a:buNone/>
              <a:defRPr/>
            </a:pPr>
            <a:endParaRPr lang="en-US" sz="2400" dirty="0">
              <a:ea typeface="+mn-ea"/>
              <a:cs typeface="+mn-cs"/>
            </a:endParaRPr>
          </a:p>
        </p:txBody>
      </p:sp>
      <p:sp>
        <p:nvSpPr>
          <p:cNvPr id="5" name="Rectangle 4"/>
          <p:cNvSpPr/>
          <p:nvPr/>
        </p:nvSpPr>
        <p:spPr>
          <a:xfrm>
            <a:off x="620713" y="2144713"/>
            <a:ext cx="4868862" cy="20891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LGBTI Identified PERSONS and risk for GBV</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 </a:t>
            </a:r>
            <a:r>
              <a:rPr lang="en-US" dirty="0" smtClean="0"/>
              <a:t> Already at risk of persecution, discrimination and violence and likely to be specifically targeted due to sexual orientation and /or gender identity</a:t>
            </a:r>
          </a:p>
          <a:p>
            <a:pPr>
              <a:buFont typeface="Arial" pitchFamily="34" charset="0"/>
              <a:buChar char="•"/>
            </a:pPr>
            <a:r>
              <a:rPr lang="en-US" dirty="0" smtClean="0"/>
              <a:t> </a:t>
            </a:r>
            <a:r>
              <a:rPr lang="en-US" dirty="0" smtClean="0"/>
              <a:t> Refugee / displacement situations additional hardships, persecution and harm </a:t>
            </a:r>
          </a:p>
          <a:p>
            <a:pPr>
              <a:buFont typeface="Arial" pitchFamily="34" charset="0"/>
              <a:buChar char="•"/>
            </a:pPr>
            <a:r>
              <a:rPr lang="en-US" dirty="0" smtClean="0"/>
              <a:t>  </a:t>
            </a:r>
            <a:r>
              <a:rPr lang="en-US" dirty="0" smtClean="0"/>
              <a:t>Likely to be isolated and marginalized in displaced settings</a:t>
            </a:r>
          </a:p>
          <a:p>
            <a:pPr>
              <a:buFont typeface="Arial" pitchFamily="34" charset="0"/>
              <a:buChar char="•"/>
            </a:pPr>
            <a:r>
              <a:rPr lang="en-US" dirty="0" smtClean="0"/>
              <a:t> </a:t>
            </a:r>
            <a:r>
              <a:rPr lang="en-US" dirty="0" smtClean="0"/>
              <a:t> At risk of sexual violence specifically perpetrated as a hate or bias crime </a:t>
            </a:r>
          </a:p>
          <a:p>
            <a:pPr>
              <a:buFont typeface="Arial" pitchFamily="34" charset="0"/>
              <a:buChar char="•"/>
            </a:pPr>
            <a:r>
              <a:rPr lang="en-US" dirty="0" smtClean="0"/>
              <a:t> </a:t>
            </a:r>
            <a:r>
              <a:rPr lang="en-US" dirty="0" smtClean="0"/>
              <a:t> Also intimate partner violence in all of its forms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TERMS: Sexual </a:t>
            </a:r>
            <a:r>
              <a:rPr lang="en-US" dirty="0" smtClean="0"/>
              <a:t>Orientation</a:t>
            </a:r>
            <a:endParaRPr lang="en-US" dirty="0"/>
          </a:p>
        </p:txBody>
      </p:sp>
      <p:sp>
        <p:nvSpPr>
          <p:cNvPr id="3" name="Content Placeholder 2"/>
          <p:cNvSpPr>
            <a:spLocks noGrp="1"/>
          </p:cNvSpPr>
          <p:nvPr>
            <p:ph idx="1"/>
          </p:nvPr>
        </p:nvSpPr>
        <p:spPr/>
        <p:txBody>
          <a:bodyPr>
            <a:normAutofit/>
          </a:bodyPr>
          <a:lstStyle/>
          <a:p>
            <a:pPr>
              <a:lnSpc>
                <a:spcPct val="100000"/>
              </a:lnSpc>
            </a:pPr>
            <a:r>
              <a:rPr lang="en-US" sz="2800" b="1" dirty="0" smtClean="0"/>
              <a:t>Sexual </a:t>
            </a:r>
            <a:r>
              <a:rPr lang="en-US" sz="2800" b="1" dirty="0"/>
              <a:t>orientation</a:t>
            </a:r>
            <a:r>
              <a:rPr lang="en-US" sz="2800" dirty="0"/>
              <a:t> </a:t>
            </a:r>
            <a:r>
              <a:rPr lang="en-US" sz="2800" dirty="0" smtClean="0"/>
              <a:t>sexual </a:t>
            </a:r>
            <a:r>
              <a:rPr lang="en-US" sz="2800" dirty="0"/>
              <a:t>and romantic </a:t>
            </a:r>
            <a:r>
              <a:rPr lang="en-US" sz="2800" dirty="0" smtClean="0"/>
              <a:t>attractions </a:t>
            </a:r>
          </a:p>
          <a:p>
            <a:pPr>
              <a:lnSpc>
                <a:spcPct val="100000"/>
              </a:lnSpc>
            </a:pPr>
            <a:r>
              <a:rPr lang="en-US" sz="2800" b="1" dirty="0" smtClean="0"/>
              <a:t>Heterosexual</a:t>
            </a:r>
            <a:r>
              <a:rPr lang="en-US" sz="2800" dirty="0" smtClean="0"/>
              <a:t> attracted </a:t>
            </a:r>
            <a:r>
              <a:rPr lang="en-US" sz="2800" dirty="0"/>
              <a:t>to people of a different </a:t>
            </a:r>
            <a:r>
              <a:rPr lang="en-US" sz="2800" dirty="0" smtClean="0"/>
              <a:t>sex</a:t>
            </a:r>
            <a:endParaRPr lang="en-US" sz="2400" dirty="0"/>
          </a:p>
          <a:p>
            <a:pPr lvl="0">
              <a:lnSpc>
                <a:spcPct val="100000"/>
              </a:lnSpc>
            </a:pPr>
            <a:r>
              <a:rPr lang="en-US" sz="2800" b="1" dirty="0"/>
              <a:t>Homosexual or gay </a:t>
            </a:r>
            <a:r>
              <a:rPr lang="en-US" sz="2800" dirty="0" smtClean="0"/>
              <a:t>attracted </a:t>
            </a:r>
            <a:r>
              <a:rPr lang="en-US" sz="2800" dirty="0"/>
              <a:t>to people of the same </a:t>
            </a:r>
            <a:r>
              <a:rPr lang="en-US" sz="2800" dirty="0" smtClean="0"/>
              <a:t>sex </a:t>
            </a:r>
            <a:endParaRPr lang="en-US" sz="2400" dirty="0"/>
          </a:p>
          <a:p>
            <a:pPr lvl="1">
              <a:lnSpc>
                <a:spcPct val="100000"/>
              </a:lnSpc>
            </a:pPr>
            <a:r>
              <a:rPr lang="en-US" sz="2800" b="1" dirty="0"/>
              <a:t>Gay </a:t>
            </a:r>
            <a:r>
              <a:rPr lang="en-US" sz="2800" dirty="0"/>
              <a:t>is usually used for men who are attracted to men.</a:t>
            </a:r>
            <a:endParaRPr lang="en-US" sz="2400" dirty="0"/>
          </a:p>
          <a:p>
            <a:pPr lvl="1">
              <a:lnSpc>
                <a:spcPct val="100000"/>
              </a:lnSpc>
            </a:pPr>
            <a:r>
              <a:rPr lang="en-US" sz="2800" b="1" dirty="0"/>
              <a:t>Lesbian</a:t>
            </a:r>
            <a:r>
              <a:rPr lang="en-US" sz="2800" dirty="0"/>
              <a:t> describes a woman who is attracted to other women.  </a:t>
            </a:r>
            <a:endParaRPr lang="en-US" sz="2400" dirty="0"/>
          </a:p>
          <a:p>
            <a:pPr lvl="0">
              <a:lnSpc>
                <a:spcPct val="100000"/>
              </a:lnSpc>
            </a:pPr>
            <a:r>
              <a:rPr lang="en-US" sz="2800" b="1" dirty="0"/>
              <a:t>Bisexual </a:t>
            </a:r>
            <a:r>
              <a:rPr lang="en-US" sz="2800" dirty="0" smtClean="0"/>
              <a:t>attracted </a:t>
            </a:r>
            <a:r>
              <a:rPr lang="en-US" sz="2800" dirty="0"/>
              <a:t>to both men and women.  </a:t>
            </a:r>
            <a:endParaRPr lang="en-US" sz="2400" dirty="0"/>
          </a:p>
          <a:p>
            <a:pPr>
              <a:lnSpc>
                <a:spcPct val="100000"/>
              </a:lnSpc>
            </a:pPr>
            <a:endParaRPr lang="en-US" sz="2400" dirty="0"/>
          </a:p>
        </p:txBody>
      </p:sp>
    </p:spTree>
    <p:extLst>
      <p:ext uri="{BB962C8B-B14F-4D97-AF65-F5344CB8AC3E}">
        <p14:creationId xmlns:p14="http://schemas.microsoft.com/office/powerpoint/2010/main" xmlns="" val="1701133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TERMS: Gender </a:t>
            </a:r>
            <a:r>
              <a:rPr lang="en-US" dirty="0" smtClean="0"/>
              <a:t>identity </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Gender identity</a:t>
            </a:r>
            <a:r>
              <a:rPr lang="en-US" dirty="0"/>
              <a:t> describes whether individual people think of themselves as a man, a woman, or in some cases, another </a:t>
            </a:r>
            <a:r>
              <a:rPr lang="en-US" dirty="0" smtClean="0"/>
              <a:t>gender </a:t>
            </a:r>
            <a:endParaRPr lang="en-US" dirty="0"/>
          </a:p>
          <a:p>
            <a:r>
              <a:rPr lang="en-US" b="1" dirty="0" smtClean="0"/>
              <a:t>Transgender</a:t>
            </a:r>
            <a:r>
              <a:rPr lang="en-US" dirty="0" smtClean="0"/>
              <a:t>  </a:t>
            </a:r>
            <a:r>
              <a:rPr lang="en-US" dirty="0"/>
              <a:t>Transgender people feel their gender identity is not the same as the sex they were assigned at </a:t>
            </a:r>
            <a:r>
              <a:rPr lang="en-US" dirty="0" smtClean="0"/>
              <a:t>birth</a:t>
            </a:r>
            <a:endParaRPr lang="en-US" dirty="0"/>
          </a:p>
          <a:p>
            <a:r>
              <a:rPr lang="en-US" b="1" dirty="0" smtClean="0"/>
              <a:t>Gender queer</a:t>
            </a:r>
            <a:r>
              <a:rPr lang="en-US" dirty="0" smtClean="0"/>
              <a:t> </a:t>
            </a:r>
            <a:r>
              <a:rPr lang="en-US" dirty="0"/>
              <a:t>Other people reject thinking of themselves as either man or woman, and may identify themselves as something else, for example “gender queer.” </a:t>
            </a:r>
          </a:p>
          <a:p>
            <a:r>
              <a:rPr lang="en-US" b="1" dirty="0" smtClean="0"/>
              <a:t>Androgynous </a:t>
            </a:r>
            <a:r>
              <a:rPr lang="en-US" dirty="0" smtClean="0"/>
              <a:t> </a:t>
            </a:r>
            <a:r>
              <a:rPr lang="en-US" dirty="0"/>
              <a:t>A person may present/express their gender as neither male or female, or as a combination of the </a:t>
            </a:r>
            <a:r>
              <a:rPr lang="en-US" dirty="0" smtClean="0"/>
              <a:t>two</a:t>
            </a:r>
            <a:endParaRPr lang="en-US" dirty="0"/>
          </a:p>
          <a:p>
            <a:r>
              <a:rPr lang="en-US" b="1" dirty="0" smtClean="0"/>
              <a:t>Intersex</a:t>
            </a:r>
            <a:r>
              <a:rPr lang="en-US" dirty="0" smtClean="0"/>
              <a:t> </a:t>
            </a:r>
            <a:r>
              <a:rPr lang="en-US" dirty="0"/>
              <a:t>This is a medical condition in which a person is born with external genitalia or an internal reproductive system that is not considered “standard” for either males or females. Most intersex people identify as men or </a:t>
            </a:r>
            <a:r>
              <a:rPr lang="en-US" dirty="0" smtClean="0"/>
              <a:t>women</a:t>
            </a:r>
            <a:endParaRPr lang="en-US" dirty="0"/>
          </a:p>
          <a:p>
            <a:endParaRPr lang="en-US" dirty="0"/>
          </a:p>
        </p:txBody>
      </p:sp>
    </p:spTree>
    <p:extLst>
      <p:ext uri="{BB962C8B-B14F-4D97-AF65-F5344CB8AC3E}">
        <p14:creationId xmlns:p14="http://schemas.microsoft.com/office/powerpoint/2010/main" xmlns="" val="1655193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050" y="2461975"/>
            <a:ext cx="4769556" cy="1545564"/>
          </a:xfrm>
        </p:spPr>
        <p:txBody>
          <a:bodyPr>
            <a:normAutofit fontScale="90000"/>
          </a:bodyPr>
          <a:lstStyle/>
          <a:p>
            <a:r>
              <a:rPr lang="en-US" dirty="0" smtClean="0"/>
              <a:t/>
            </a:r>
            <a:br>
              <a:rPr lang="en-US" dirty="0" smtClean="0"/>
            </a:br>
            <a:r>
              <a:rPr lang="en-US" dirty="0" smtClean="0"/>
              <a:t>ACTIVITY:</a:t>
            </a:r>
            <a:r>
              <a:rPr lang="en-US" dirty="0" smtClean="0"/>
              <a:t/>
            </a:r>
            <a:br>
              <a:rPr lang="en-US" dirty="0" smtClean="0"/>
            </a:br>
            <a:r>
              <a:rPr lang="en-US" dirty="0" smtClean="0"/>
              <a:t>LGBTI </a:t>
            </a:r>
            <a:r>
              <a:rPr lang="en-US" dirty="0" smtClean="0"/>
              <a:t>survivors </a:t>
            </a:r>
            <a:endParaRPr lang="en-US" dirty="0"/>
          </a:p>
        </p:txBody>
      </p:sp>
      <p:sp>
        <p:nvSpPr>
          <p:cNvPr id="3" name="Content Placeholder 2"/>
          <p:cNvSpPr>
            <a:spLocks noGrp="1"/>
          </p:cNvSpPr>
          <p:nvPr>
            <p:ph idx="1"/>
          </p:nvPr>
        </p:nvSpPr>
        <p:spPr>
          <a:xfrm>
            <a:off x="7027333" y="451704"/>
            <a:ext cx="4478866" cy="5053469"/>
          </a:xfrm>
        </p:spPr>
        <p:txBody>
          <a:bodyPr>
            <a:normAutofit/>
          </a:bodyPr>
          <a:lstStyle/>
          <a:p>
            <a:pPr algn="ctr">
              <a:buNone/>
            </a:pPr>
            <a:endParaRPr lang="en-US" sz="2400" dirty="0"/>
          </a:p>
          <a:p>
            <a:r>
              <a:rPr lang="en-US" sz="2400" dirty="0" smtClean="0"/>
              <a:t>In small groups, brainstorm some of the challenges faced by LGBTI survivors in seeking services. How can we address these challenges?</a:t>
            </a:r>
            <a:endParaRPr lang="en-US" sz="2400" dirty="0"/>
          </a:p>
        </p:txBody>
      </p:sp>
    </p:spTree>
    <p:extLst>
      <p:ext uri="{BB962C8B-B14F-4D97-AF65-F5344CB8AC3E}">
        <p14:creationId xmlns:p14="http://schemas.microsoft.com/office/powerpoint/2010/main" xmlns="" val="3029415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p:txBody>
          <a:bodyPr>
            <a:normAutofit fontScale="92500" lnSpcReduction="20000"/>
          </a:bodyPr>
          <a:lstStyle/>
          <a:p>
            <a:pPr lvl="0"/>
            <a:r>
              <a:rPr lang="en-US" b="1" dirty="0" smtClean="0"/>
              <a:t>Safety. </a:t>
            </a:r>
            <a:r>
              <a:rPr lang="en-US" dirty="0" smtClean="0"/>
              <a:t>fear </a:t>
            </a:r>
            <a:r>
              <a:rPr lang="en-US" dirty="0"/>
              <a:t>they will be </a:t>
            </a:r>
            <a:r>
              <a:rPr lang="en-US" dirty="0" smtClean="0"/>
              <a:t>harmed</a:t>
            </a:r>
            <a:r>
              <a:rPr lang="en-US" dirty="0"/>
              <a:t> </a:t>
            </a:r>
            <a:r>
              <a:rPr lang="en-US" dirty="0" smtClean="0"/>
              <a:t>due to laws against homosexuality, significant homophobia, biphobia, and transphobia</a:t>
            </a:r>
          </a:p>
          <a:p>
            <a:pPr lvl="0"/>
            <a:endParaRPr lang="en-US" dirty="0"/>
          </a:p>
          <a:p>
            <a:pPr lvl="0"/>
            <a:r>
              <a:rPr lang="en-US" b="1" dirty="0"/>
              <a:t>Shame and self-blame</a:t>
            </a:r>
            <a:r>
              <a:rPr lang="en-US" dirty="0"/>
              <a:t>. </a:t>
            </a:r>
            <a:r>
              <a:rPr lang="en-US" dirty="0" smtClean="0"/>
              <a:t> </a:t>
            </a:r>
            <a:r>
              <a:rPr lang="en-US" dirty="0"/>
              <a:t>embarrassment, guilt, self-blame, or </a:t>
            </a:r>
            <a:r>
              <a:rPr lang="en-US" dirty="0" smtClean="0"/>
              <a:t>vulnerability  </a:t>
            </a:r>
          </a:p>
          <a:p>
            <a:pPr lvl="0"/>
            <a:r>
              <a:rPr lang="en-US" dirty="0" smtClean="0"/>
              <a:t>The </a:t>
            </a:r>
            <a:r>
              <a:rPr lang="en-US" dirty="0"/>
              <a:t>person may feel particularly embarrassed if the perpetrator was of the same-sex and overpowered them or successfully used threats or intimidation. </a:t>
            </a:r>
            <a:endParaRPr lang="en-US" dirty="0" smtClean="0"/>
          </a:p>
          <a:p>
            <a:pPr lvl="0"/>
            <a:endParaRPr lang="en-US" dirty="0" smtClean="0"/>
          </a:p>
          <a:p>
            <a:pPr lvl="0"/>
            <a:r>
              <a:rPr lang="en-US" b="1" dirty="0" smtClean="0"/>
              <a:t>Lack </a:t>
            </a:r>
            <a:r>
              <a:rPr lang="en-US" b="1" dirty="0"/>
              <a:t>of support </a:t>
            </a:r>
            <a:r>
              <a:rPr lang="en-US" b="1" dirty="0" smtClean="0"/>
              <a:t>network. </a:t>
            </a:r>
            <a:r>
              <a:rPr lang="en-US" dirty="0"/>
              <a:t> </a:t>
            </a:r>
            <a:r>
              <a:rPr lang="en-US" dirty="0" smtClean="0"/>
              <a:t>isolated </a:t>
            </a:r>
            <a:r>
              <a:rPr lang="en-US" dirty="0"/>
              <a:t>from </a:t>
            </a:r>
            <a:r>
              <a:rPr lang="en-US" dirty="0" smtClean="0"/>
              <a:t>family/friends/community</a:t>
            </a:r>
          </a:p>
          <a:p>
            <a:pPr lvl="0"/>
            <a:r>
              <a:rPr lang="en-US" dirty="0" smtClean="0"/>
              <a:t>In </a:t>
            </a:r>
            <a:r>
              <a:rPr lang="en-US" dirty="0"/>
              <a:t>situations of IPV, the abuser may also use threats to “out” the person as a means of keeping them from seeking help.</a:t>
            </a:r>
            <a:r>
              <a:rPr lang="en-US" b="1" dirty="0"/>
              <a:t>  </a:t>
            </a:r>
            <a:endParaRPr lang="en-US" dirty="0"/>
          </a:p>
        </p:txBody>
      </p:sp>
    </p:spTree>
    <p:extLst>
      <p:ext uri="{BB962C8B-B14F-4D97-AF65-F5344CB8AC3E}">
        <p14:creationId xmlns:p14="http://schemas.microsoft.com/office/powerpoint/2010/main" xmlns="" val="330754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care</a:t>
            </a:r>
            <a:endParaRPr lang="en-US" dirty="0"/>
          </a:p>
        </p:txBody>
      </p:sp>
      <p:sp>
        <p:nvSpPr>
          <p:cNvPr id="3" name="Content Placeholder 2"/>
          <p:cNvSpPr>
            <a:spLocks noGrp="1"/>
          </p:cNvSpPr>
          <p:nvPr>
            <p:ph idx="1"/>
          </p:nvPr>
        </p:nvSpPr>
        <p:spPr/>
        <p:txBody>
          <a:bodyPr/>
          <a:lstStyle/>
          <a:p>
            <a:pPr lvl="0"/>
            <a:r>
              <a:rPr lang="en-US" b="1" dirty="0"/>
              <a:t>Fear of not being believed.</a:t>
            </a:r>
            <a:r>
              <a:rPr lang="en-US" dirty="0"/>
              <a:t>  Many LGBTI people, especially those who experience a sexual-based hate crime, fear they will not be </a:t>
            </a:r>
            <a:r>
              <a:rPr lang="en-US" dirty="0" smtClean="0"/>
              <a:t>believed </a:t>
            </a:r>
            <a:r>
              <a:rPr lang="en-US" dirty="0"/>
              <a:t> </a:t>
            </a:r>
          </a:p>
          <a:p>
            <a:pPr lvl="0"/>
            <a:r>
              <a:rPr lang="en-US" b="1" dirty="0"/>
              <a:t>Fear of being “outed”.</a:t>
            </a:r>
            <a:r>
              <a:rPr lang="en-US" dirty="0"/>
              <a:t>  LGBTI survivors may fear that in the process of seeking help, they may be “outed” – meaning that other people will find out their sexual orientation or gender identity, which may result in further stigma, shame or re-victimization.  </a:t>
            </a:r>
          </a:p>
          <a:p>
            <a:pPr lvl="0"/>
            <a:r>
              <a:rPr lang="en-US" b="1" dirty="0"/>
              <a:t>Fear of being blamed.</a:t>
            </a:r>
            <a:r>
              <a:rPr lang="en-US" dirty="0"/>
              <a:t>  Family, law enforcement, medical and social service providers may blame the survivor’s gender identity and/or sexual orientation for what happened.  </a:t>
            </a:r>
          </a:p>
          <a:p>
            <a:endParaRPr lang="en-US" dirty="0"/>
          </a:p>
        </p:txBody>
      </p:sp>
    </p:spTree>
    <p:extLst>
      <p:ext uri="{BB962C8B-B14F-4D97-AF65-F5344CB8AC3E}">
        <p14:creationId xmlns:p14="http://schemas.microsoft.com/office/powerpoint/2010/main" xmlns="" val="10659413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13147</TotalTime>
  <Words>2546</Words>
  <Application>Microsoft Office PowerPoint</Application>
  <PresentationFormat>Custom</PresentationFormat>
  <Paragraphs>221</Paragraphs>
  <Slides>16</Slides>
  <Notes>16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IRC-Module-Template-V2</vt:lpstr>
      <vt:lpstr>1_IRC-Module-Template-V2</vt:lpstr>
      <vt:lpstr>Slide 1</vt:lpstr>
      <vt:lpstr>Gbv case management with lgbti survivors </vt:lpstr>
      <vt:lpstr>Objectives </vt:lpstr>
      <vt:lpstr>LGBTI Identified PERSONS and risk for GBV</vt:lpstr>
      <vt:lpstr>UNDERSTANDING TERMS: Sexual Orientation</vt:lpstr>
      <vt:lpstr>UNDERSTANDING TERMS: Gender identity </vt:lpstr>
      <vt:lpstr> ACTIVITY: LGBTI survivors </vt:lpstr>
      <vt:lpstr>Barriers to care</vt:lpstr>
      <vt:lpstr>Barriers to care</vt:lpstr>
      <vt:lpstr>Barriers to care</vt:lpstr>
      <vt:lpstr>Providing care and support </vt:lpstr>
      <vt:lpstr>Providing care and support </vt:lpstr>
      <vt:lpstr>Providing care and support </vt:lpstr>
      <vt:lpstr>Safety considerations </vt:lpstr>
      <vt:lpstr>Activity:  Putting it all together</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77</cp:revision>
  <dcterms:created xsi:type="dcterms:W3CDTF">2016-02-24T17:55:23Z</dcterms:created>
  <dcterms:modified xsi:type="dcterms:W3CDTF">2017-04-24T20:01:17Z</dcterms:modified>
</cp:coreProperties>
</file>